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8"/>
    <p:sldMasterId id="2147483704" r:id="rId9"/>
    <p:sldMasterId id="2147483750" r:id="rId10"/>
    <p:sldMasterId id="2147483800" r:id="rId11"/>
    <p:sldMasterId id="2147483817" r:id="rId12"/>
    <p:sldMasterId id="2147483844" r:id="rId13"/>
    <p:sldMasterId id="2147483863" r:id="rId14"/>
    <p:sldMasterId id="2147483880" r:id="rId15"/>
  </p:sldMasterIdLst>
  <p:notesMasterIdLst>
    <p:notesMasterId r:id="rId55"/>
  </p:notesMasterIdLst>
  <p:sldIdLst>
    <p:sldId id="295" r:id="rId16"/>
    <p:sldId id="657" r:id="rId17"/>
    <p:sldId id="620" r:id="rId18"/>
    <p:sldId id="2232" r:id="rId19"/>
    <p:sldId id="2226" r:id="rId20"/>
    <p:sldId id="2227" r:id="rId21"/>
    <p:sldId id="502" r:id="rId22"/>
    <p:sldId id="2231" r:id="rId23"/>
    <p:sldId id="1674" r:id="rId24"/>
    <p:sldId id="491" r:id="rId25"/>
    <p:sldId id="492" r:id="rId26"/>
    <p:sldId id="1658" r:id="rId27"/>
    <p:sldId id="1703" r:id="rId28"/>
    <p:sldId id="1453" r:id="rId29"/>
    <p:sldId id="1454" r:id="rId30"/>
    <p:sldId id="994" r:id="rId31"/>
    <p:sldId id="707" r:id="rId32"/>
    <p:sldId id="1723" r:id="rId33"/>
    <p:sldId id="708" r:id="rId34"/>
    <p:sldId id="709" r:id="rId35"/>
    <p:sldId id="710" r:id="rId36"/>
    <p:sldId id="397" r:id="rId37"/>
    <p:sldId id="477" r:id="rId38"/>
    <p:sldId id="2225" r:id="rId39"/>
    <p:sldId id="1817" r:id="rId40"/>
    <p:sldId id="1616" r:id="rId41"/>
    <p:sldId id="1800" r:id="rId42"/>
    <p:sldId id="267" r:id="rId43"/>
    <p:sldId id="1829" r:id="rId44"/>
    <p:sldId id="1850" r:id="rId45"/>
    <p:sldId id="297" r:id="rId46"/>
    <p:sldId id="1827" r:id="rId47"/>
    <p:sldId id="2233" r:id="rId48"/>
    <p:sldId id="1854" r:id="rId49"/>
    <p:sldId id="2230" r:id="rId50"/>
    <p:sldId id="2229" r:id="rId51"/>
    <p:sldId id="836" r:id="rId52"/>
    <p:sldId id="2228" r:id="rId53"/>
    <p:sldId id="60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it Kumar" initials="SK" lastIdx="1" clrIdx="0">
    <p:extLst>
      <p:ext uri="{19B8F6BF-5375-455C-9EA6-DF929625EA0E}">
        <p15:presenceInfo xmlns:p15="http://schemas.microsoft.com/office/powerpoint/2012/main" userId="S-1-5-21-2127521184-1604012920-1887927527-1759458" providerId="AD"/>
      </p:ext>
    </p:extLst>
  </p:cmAuthor>
  <p:cmAuthor id="2" name="Bill Jacobs" initials="BJ" lastIdx="1" clrIdx="1">
    <p:extLst>
      <p:ext uri="{19B8F6BF-5375-455C-9EA6-DF929625EA0E}">
        <p15:presenceInfo xmlns:p15="http://schemas.microsoft.com/office/powerpoint/2012/main" userId="S-1-5-21-124525095-708259637-1543119021-15217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4" end="39"/>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9930" autoAdjust="0"/>
  </p:normalViewPr>
  <p:slideViewPr>
    <p:cSldViewPr snapToGrid="0">
      <p:cViewPr varScale="1">
        <p:scale>
          <a:sx n="112" d="100"/>
          <a:sy n="112" d="100"/>
        </p:scale>
        <p:origin x="1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notesMaster" Target="notesMasters/notesMaster1.xml"/><Relationship Id="rId7" Type="http://schemas.openxmlformats.org/officeDocument/2006/relationships/customXml" Target="../customXml/item7.xml"/><Relationship Id="rId12" Type="http://schemas.openxmlformats.org/officeDocument/2006/relationships/slideMaster" Target="slideMasters/slideMaster5.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4.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Master" Target="slideMasters/slideMaster8.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presProps" Target="presProps.xml"/><Relationship Id="rId10" Type="http://schemas.openxmlformats.org/officeDocument/2006/relationships/slideMaster" Target="slideMasters/slideMaster3.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commentAuthors" Target="commentAuthors.xml"/><Relationship Id="rId8" Type="http://schemas.openxmlformats.org/officeDocument/2006/relationships/slideMaster" Target="slideMasters/slideMaster1.xml"/><Relationship Id="rId51" Type="http://schemas.openxmlformats.org/officeDocument/2006/relationships/slide" Target="slides/slide36.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5334650788352048"/>
          <c:y val="6.9409389197375104E-2"/>
          <c:w val="0.68311641125990619"/>
          <c:h val="0.7315144306202765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0178D7"/>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505050"/>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505050"/>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505050"/>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505050"/>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505050"/>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17</c:v>
                </c:pt>
                <c:pt idx="1">
                  <c:v>458</c:v>
                </c:pt>
                <c:pt idx="2">
                  <c:v>202</c:v>
                </c:pt>
                <c:pt idx="3">
                  <c:v>71</c:v>
                </c:pt>
                <c:pt idx="4">
                  <c:v>54</c:v>
                </c:pt>
                <c:pt idx="5">
                  <c:v>30</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654695536"/>
        <c:axId val="-1654693328"/>
      </c:barChart>
      <c:catAx>
        <c:axId val="-1654695536"/>
        <c:scaling>
          <c:orientation val="minMax"/>
        </c:scaling>
        <c:delete val="0"/>
        <c:axPos val="b"/>
        <c:numFmt formatCode="General" sourceLinked="1"/>
        <c:majorTickMark val="none"/>
        <c:minorTickMark val="none"/>
        <c:tickLblPos val="nextTo"/>
        <c:spPr>
          <a:noFill/>
          <a:ln w="9525" cap="flat" cmpd="sng" algn="ctr">
            <a:solidFill>
              <a:srgbClr val="BED8FF"/>
            </a:solidFill>
            <a:round/>
          </a:ln>
          <a:effectLst/>
        </c:spPr>
        <c:txPr>
          <a:bodyPr rot="-60000000" spcFirstLastPara="1" vertOverflow="ellipsis" vert="horz" wrap="square" anchor="ctr" anchorCtr="1"/>
          <a:lstStyle/>
          <a:p>
            <a:pPr>
              <a:defRPr sz="600" b="0" i="0" u="none" strike="noStrike" kern="1200" baseline="0">
                <a:solidFill>
                  <a:schemeClr val="bg1"/>
                </a:solidFill>
                <a:latin typeface="+mn-lt"/>
                <a:ea typeface="+mn-ea"/>
                <a:cs typeface="+mn-cs"/>
              </a:defRPr>
            </a:pPr>
            <a:endParaRPr lang="en-US"/>
          </a:p>
        </c:txPr>
        <c:crossAx val="-1654693328"/>
        <c:crosses val="autoZero"/>
        <c:auto val="1"/>
        <c:lblAlgn val="ctr"/>
        <c:lblOffset val="100"/>
        <c:noMultiLvlLbl val="0"/>
      </c:catAx>
      <c:valAx>
        <c:axId val="-1654693328"/>
        <c:scaling>
          <c:orientation val="minMax"/>
          <c:max val="201"/>
          <c:min val="0"/>
        </c:scaling>
        <c:delete val="0"/>
        <c:axPos val="l"/>
        <c:majorGridlines>
          <c:spPr>
            <a:ln w="9525" cap="flat" cmpd="sng" algn="ctr">
              <a:solidFill>
                <a:srgbClr val="BED8FF"/>
              </a:solidFill>
              <a:round/>
            </a:ln>
            <a:effectLst/>
          </c:spPr>
        </c:majorGridlines>
        <c:title>
          <c:tx>
            <c:rich>
              <a:bodyPr rot="-5400000" spcFirstLastPara="1" vertOverflow="ellipsis" vert="horz" wrap="square" anchor="ctr" anchorCtr="1"/>
              <a:lstStyle/>
              <a:p>
                <a:pPr>
                  <a:defRPr sz="700" b="0" i="0" u="none" strike="noStrike" kern="1200" baseline="0">
                    <a:solidFill>
                      <a:srgbClr val="0178D7"/>
                    </a:solidFill>
                    <a:latin typeface="Segoe UI Semibold" panose="020B0702040204020203" pitchFamily="34" charset="0"/>
                    <a:ea typeface="+mn-ea"/>
                    <a:cs typeface="Segoe UI Semibold" panose="020B0702040204020203" pitchFamily="34" charset="0"/>
                  </a:defRPr>
                </a:pPr>
                <a:r>
                  <a:rPr lang="en-US" sz="800" b="0" i="0" baseline="0" dirty="0">
                    <a:solidFill>
                      <a:srgbClr val="0178D7"/>
                    </a:solidFill>
                    <a:effectLst/>
                    <a:latin typeface="Segoe UI Semibold" panose="020B0702040204020203" pitchFamily="34" charset="0"/>
                    <a:cs typeface="Segoe UI Semibold" panose="020B0702040204020203" pitchFamily="34" charset="0"/>
                  </a:rPr>
                  <a:t>Vulnerabilities (2010-2017)</a:t>
                </a:r>
                <a:endParaRPr lang="en-US" sz="800" b="0" dirty="0">
                  <a:solidFill>
                    <a:srgbClr val="0178D7"/>
                  </a:solidFill>
                  <a:effectLst/>
                  <a:latin typeface="Segoe UI Semibold" panose="020B0702040204020203" pitchFamily="34" charset="0"/>
                  <a:cs typeface="Segoe UI Semibold" panose="020B0702040204020203" pitchFamily="34" charset="0"/>
                </a:endParaRPr>
              </a:p>
            </c:rich>
          </c:tx>
          <c:layout>
            <c:manualLayout>
              <c:xMode val="edge"/>
              <c:yMode val="edge"/>
              <c:x val="3.465650572567304E-2"/>
              <c:y val="0.16392243637210069"/>
            </c:manualLayout>
          </c:layout>
          <c:overlay val="0"/>
          <c:spPr>
            <a:noFill/>
            <a:ln>
              <a:noFill/>
            </a:ln>
            <a:effectLst/>
          </c:spPr>
          <c:txPr>
            <a:bodyPr rot="-5400000" spcFirstLastPara="1" vertOverflow="ellipsis" vert="horz" wrap="square" anchor="ctr" anchorCtr="1"/>
            <a:lstStyle/>
            <a:p>
              <a:pPr>
                <a:defRPr sz="700" b="0" i="0" u="none" strike="noStrike" kern="1200" baseline="0">
                  <a:solidFill>
                    <a:srgbClr val="0178D7"/>
                  </a:solidFill>
                  <a:latin typeface="Segoe UI Semibold" panose="020B0702040204020203" pitchFamily="34" charset="0"/>
                  <a:ea typeface="+mn-ea"/>
                  <a:cs typeface="Segoe UI Semibold" panose="020B07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crossAx val="-165469553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7-05-15T08:43:32.680" idx="1">
    <p:pos x="4183" y="2698"/>
    <p:text>Bill - are you referring to CNTK here? There is no direct integration with CNTK yet. There are pre-trained DNN models though.</p:text>
    <p:extLst mod="1">
      <p:ext uri="{C676402C-5697-4E1C-873F-D02D1690AC5C}">
        <p15:threadingInfo xmlns:p15="http://schemas.microsoft.com/office/powerpoint/2012/main" timeZoneBias="420"/>
      </p:ext>
    </p:extLst>
  </p:cm>
  <p:cm authorId="2" dt="2017-05-16T18:07:58.896" idx="1">
    <p:pos x="4183" y="2794"/>
    <p:text>May be a nomenclatural issue then.  RxNeuralNet is part of MicrosoftML - this is distinct from DNN, right?</p:text>
    <p:extLst>
      <p:ext uri="{C676402C-5697-4E1C-873F-D02D1690AC5C}">
        <p15:threadingInfo xmlns:p15="http://schemas.microsoft.com/office/powerpoint/2012/main" timeZoneBias="-12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8/5/2018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sdn.microsoft.com/en-us/library/dn935015(v=sql.130).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1</a:t>
            </a:fld>
            <a:endParaRPr lang="en-US"/>
          </a:p>
        </p:txBody>
      </p:sp>
    </p:spTree>
    <p:extLst>
      <p:ext uri="{BB962C8B-B14F-4D97-AF65-F5344CB8AC3E}">
        <p14:creationId xmlns:p14="http://schemas.microsoft.com/office/powerpoint/2010/main" val="2271937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Analogy – Package shipping.  Ship everything in the same big box, at same large expense.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learn over time what size box the query needs and create a box that exactly 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will be more cost effective and create better throughput.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improvement will cache the actual memory required for a query, such that when an identical query statement is seen, we will be able to use a much more accurate memory grant size, avoiding excessive memory grants that reduce concurrency and avoiding under-estimated memory grants that cause expensive spills to disk.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68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https://blogs.msdn.microsoft.com/sqlserverstorageengine/2017/05/17/automatic-plan-correction-in-sql-server-2017/</a:t>
            </a:r>
          </a:p>
          <a:p>
            <a:r>
              <a:rPr lang="en-US" dirty="0"/>
              <a:t>https://docs.microsoft.com/en-us/sql/relational-databases/automatic-tuning/automatic-tuning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00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anose="020B0600070205080204" pitchFamily="34" charset="-128"/>
                <a:cs typeface="ＭＳ Ｐゴシック" charset="0"/>
              </a:rPr>
              <a:t>So to summarize there are 2 specific scenarios when connecting Analysis Services to SQL Server that has columnstore index enabled for specific tables.</a:t>
            </a:r>
          </a:p>
          <a:p>
            <a:r>
              <a:rPr lang="en-US" sz="1200" kern="1200" dirty="0">
                <a:solidFill>
                  <a:schemeClr val="tx1"/>
                </a:solidFill>
                <a:effectLst/>
                <a:latin typeface="+mn-lt"/>
                <a:ea typeface="MS PGothic" panose="020B0600070205080204" pitchFamily="34" charset="-128"/>
                <a:cs typeface="ＭＳ Ｐゴシック" charset="0"/>
              </a:rPr>
              <a:t>First you can benefit from the BI semantic model by connecting to the SQL Server database directly. Second – you can use Analysis Services using the in-memory storage mode – especially when you need to combine data from multiple sources.</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F7ABFF-3F27-5745-A684-F5A219B3CB2E}" type="datetime1">
              <a:rPr kumimoji="0" lang="en-US" sz="1200" b="0" i="0" u="none" strike="noStrike" kern="0" cap="none" spc="0" normalizeH="0" baseline="0" noProof="0">
                <a:ln>
                  <a:noFill/>
                </a:ln>
                <a:solidFill>
                  <a:srgbClr val="000000"/>
                </a:solidFill>
                <a:effectLst/>
                <a:uLnTx/>
                <a:uFillTx/>
                <a:latin typeface="Calibri" charset="0"/>
                <a:ea typeface="MS PGothic" charset="0"/>
                <a:cs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8/5/2018</a:t>
            </a:fld>
            <a:endParaRPr kumimoji="0" lang="en-US" sz="1200" b="0" i="0" u="none" strike="noStrike" kern="0" cap="none" spc="0" normalizeH="0" baseline="0" noProof="0" dirty="0">
              <a:ln>
                <a:noFill/>
              </a:ln>
              <a:solidFill>
                <a:srgbClr val="000000"/>
              </a:solidFill>
              <a:effectLst/>
              <a:uLnTx/>
              <a:uFillTx/>
              <a:latin typeface="Calibri" charset="0"/>
              <a:ea typeface="MS PGothic" charset="0"/>
              <a:cs typeface="MS PGothic" charset="0"/>
            </a:endParaRPr>
          </a:p>
        </p:txBody>
      </p:sp>
      <p:sp>
        <p:nvSpPr>
          <p:cNvPr id="7" name="Header Placeholder 3"/>
          <p:cNvSpPr>
            <a:spLocks noGrp="1"/>
          </p:cNvSpPr>
          <p:nvPr>
            <p:ph type="hdr" sz="quarter"/>
          </p:nvPr>
        </p:nvSpPr>
        <p:spPr>
          <a:xfrm>
            <a:off x="0" y="0"/>
            <a:ext cx="3289110" cy="4667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SQL Server 2016 Analysis Services – what’s new</a:t>
            </a:r>
          </a:p>
        </p:txBody>
      </p:sp>
    </p:spTree>
    <p:extLst>
      <p:ext uri="{BB962C8B-B14F-4D97-AF65-F5344CB8AC3E}">
        <p14:creationId xmlns:p14="http://schemas.microsoft.com/office/powerpoint/2010/main" val="1005165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1" dirty="0"/>
              <a:t>Key Points</a:t>
            </a:r>
            <a:r>
              <a:rPr lang="en-US" sz="1200" b="1" baseline="0" dirty="0"/>
              <a:t> (depending on the audience you might only show this slide or prior slide)</a:t>
            </a:r>
            <a:endParaRPr lang="en-US" sz="1200" b="1" dirty="0"/>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0" dirty="0"/>
              <a:t>Overview</a:t>
            </a:r>
            <a:r>
              <a:rPr lang="en-US" sz="1200" b="0" baseline="0" dirty="0"/>
              <a:t> of the semantic model options in SQL Server Analysis Services.</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1" baseline="0" dirty="0"/>
              <a:t>Tack </a:t>
            </a:r>
            <a:r>
              <a:rPr lang="en-US" b="1" dirty="0"/>
              <a:t>t</a:t>
            </a:r>
            <a:r>
              <a:rPr lang="en-US" sz="1200" b="1" baseline="0" dirty="0"/>
              <a:t>rack:</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0" dirty="0"/>
              <a:t>A</a:t>
            </a:r>
            <a:r>
              <a:rPr lang="en-US" sz="1200" b="0" baseline="0" dirty="0"/>
              <a:t> BI semantic model allows you to easily abstract business problems and turn complex data into models that can be easily understood and can be used for </a:t>
            </a:r>
            <a:r>
              <a:rPr lang="en-US" altLang="zh-CN" sz="1200" kern="1200" dirty="0">
                <a:solidFill>
                  <a:schemeClr val="tx2"/>
                </a:solidFill>
                <a:latin typeface="+mn-lt"/>
                <a:ea typeface="MS PGothic" panose="020B0600070205080204" pitchFamily="34" charset="-128"/>
                <a:cs typeface="Arial" pitchFamily="34" charset="0"/>
              </a:rPr>
              <a:t>reporting, analytics </a:t>
            </a:r>
            <a:r>
              <a:rPr lang="en-US" altLang="zh-CN" dirty="0"/>
              <a:t>and dashboards.</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altLang="zh-CN" dirty="0"/>
              <a:t>SQL Server Analysis Services allows you to create one BI semantic model to be used with different client tools. </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altLang="zh-CN" dirty="0"/>
              <a:t>There are 2 ways to build it:</a:t>
            </a:r>
          </a:p>
          <a:p>
            <a:pPr marL="171450" marR="0" indent="-17145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Char char="•"/>
              <a:tabLst/>
              <a:defRPr/>
            </a:pPr>
            <a:r>
              <a:rPr lang="en-US" altLang="zh-CN" sz="1200" b="1" kern="1200" baseline="0" dirty="0">
                <a:latin typeface="+mn-lt"/>
                <a:ea typeface="MS PGothic" panose="020B0600070205080204" pitchFamily="34" charset="-128"/>
                <a:cs typeface="Arial" pitchFamily="34" charset="0"/>
              </a:rPr>
              <a:t>Tabular</a:t>
            </a:r>
            <a:r>
              <a:rPr lang="en-US" altLang="zh-CN" sz="1200" kern="1200" baseline="0" dirty="0">
                <a:latin typeface="+mn-lt"/>
                <a:ea typeface="MS PGothic" panose="020B0600070205080204" pitchFamily="34" charset="-128"/>
                <a:cs typeface="Arial" pitchFamily="34" charset="0"/>
              </a:rPr>
              <a:t> – consists of tables and relationships. Are fast by design with in-memory and are easy to get started.</a:t>
            </a:r>
          </a:p>
          <a:p>
            <a:pPr marL="171450" marR="0" indent="-17145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Char char="•"/>
              <a:tabLst/>
              <a:defRPr/>
            </a:pPr>
            <a:r>
              <a:rPr lang="en-US" altLang="zh-CN" sz="1200" b="1" kern="1200" baseline="0" dirty="0">
                <a:latin typeface="+mn-lt"/>
                <a:ea typeface="MS PGothic" panose="020B0600070205080204" pitchFamily="34" charset="-128"/>
                <a:cs typeface="Arial" pitchFamily="34" charset="0"/>
              </a:rPr>
              <a:t>Multidimensional </a:t>
            </a:r>
            <a:r>
              <a:rPr lang="en-US" altLang="zh-CN" sz="1200" b="0" kern="1200" baseline="0" dirty="0">
                <a:latin typeface="+mn-lt"/>
                <a:ea typeface="MS PGothic" panose="020B0600070205080204" pitchFamily="34" charset="-128"/>
                <a:cs typeface="Arial" pitchFamily="34" charset="0"/>
              </a:rPr>
              <a:t>– consists of dimensions and measure groups. Are highly scalable and mature, very feature rich but can add complexity.</a:t>
            </a:r>
            <a:endParaRPr lang="en-US" altLang="zh-CN" sz="1200" b="1" kern="1200" dirty="0">
              <a:latin typeface="+mn-lt"/>
              <a:ea typeface="MS PGothic" panose="020B0600070205080204" pitchFamily="34" charset="-128"/>
              <a:cs typeface="Arial" pitchFamily="34" charset="0"/>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DFC65A-A58E-4159-9A32-29D497ADE50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10:02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4030942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Source: https://msdn.microsoft.com/en-us/library/dn935015(v=sql.130).aspx</a:t>
            </a:r>
          </a:p>
          <a:p>
            <a:endParaRPr lang="en-US" dirty="0">
              <a:effectLst/>
            </a:endParaRPr>
          </a:p>
          <a:p>
            <a:r>
              <a:rPr lang="en-US" dirty="0">
                <a:effectLst/>
              </a:rPr>
              <a:t>A temporal table is a new type of table that provides correct information about stored facts at any point in time. Each temporal table consists of two tables actually, one for the current data and one for the historical data. The system automatically ensures that when the data changes in the table with the current data, the previous values are stored in the historical table. Querying constructs are provided to hide this complexity from users. For more information, see </a:t>
            </a:r>
            <a:r>
              <a:rPr lang="en-US" dirty="0">
                <a:effectLst/>
                <a:hlinkClick r:id="rId3"/>
              </a:rPr>
              <a:t>Temporal Tables</a:t>
            </a:r>
            <a:r>
              <a:rPr lang="en-US" dirty="0">
                <a:effectLst/>
              </a:rPr>
              <a:t>.</a:t>
            </a:r>
          </a:p>
          <a:p>
            <a:endParaRPr lang="en-US" dirty="0">
              <a:effectLst/>
            </a:endParaRPr>
          </a:p>
          <a:p>
            <a:r>
              <a:rPr lang="en-US" b="1" dirty="0">
                <a:effectLst/>
              </a:rPr>
              <a:t>Introduction to Key Components and Concepts </a:t>
            </a:r>
          </a:p>
          <a:p>
            <a:endParaRPr lang="en-US" b="1" dirty="0">
              <a:effectLst/>
            </a:endParaRPr>
          </a:p>
          <a:p>
            <a:r>
              <a:rPr lang="en-US" b="1" dirty="0">
                <a:effectLst/>
              </a:rPr>
              <a:t>What is a Temporal Table?</a:t>
            </a:r>
          </a:p>
          <a:p>
            <a:r>
              <a:rPr lang="en-US" dirty="0">
                <a:effectLst/>
              </a:rPr>
              <a:t>A temporal table is a table for which a PERIOD definition exists and which contains system columns with a datatype of datetime2 into which the period of validity is recorded by the system, and which has an associated history table into which the system records all prior versions of each record with their period of validity. With a temporal table, the value of each record at any point in time can be determined, rather than just the current value of each record. A temporal table is also referred to as a system-versioned table.</a:t>
            </a:r>
          </a:p>
          <a:p>
            <a:endParaRPr lang="en-US" b="1" dirty="0">
              <a:effectLst/>
            </a:endParaRPr>
          </a:p>
          <a:p>
            <a:r>
              <a:rPr lang="en-US" b="1" dirty="0">
                <a:effectLst/>
              </a:rPr>
              <a:t>Why Temporal?</a:t>
            </a:r>
          </a:p>
          <a:p>
            <a:r>
              <a:rPr lang="en-US" dirty="0">
                <a:effectLst/>
              </a:rPr>
              <a:t>Real data sources are dynamic and more often than not business decisions rely on insights that analysts can get from data evolution. Use cases for temporal tables include:</a:t>
            </a:r>
          </a:p>
          <a:p>
            <a:pPr marL="171450" indent="-171450">
              <a:buFont typeface="Arial" panose="020B0604020202020204" pitchFamily="34" charset="0"/>
              <a:buChar char="•"/>
            </a:pPr>
            <a:r>
              <a:rPr lang="en-US" dirty="0">
                <a:effectLst/>
              </a:rPr>
              <a:t>Understanding business trends over time</a:t>
            </a:r>
          </a:p>
          <a:p>
            <a:pPr marL="171450" indent="-171450">
              <a:buFont typeface="Arial" panose="020B0604020202020204" pitchFamily="34" charset="0"/>
              <a:buChar char="•"/>
            </a:pPr>
            <a:r>
              <a:rPr lang="en-US" dirty="0">
                <a:effectLst/>
              </a:rPr>
              <a:t>Tracking data changes over time</a:t>
            </a:r>
          </a:p>
          <a:p>
            <a:pPr marL="171450" indent="-171450">
              <a:buFont typeface="Arial" panose="020B0604020202020204" pitchFamily="34" charset="0"/>
              <a:buChar char="•"/>
            </a:pPr>
            <a:r>
              <a:rPr lang="en-US" dirty="0">
                <a:effectLst/>
              </a:rPr>
              <a:t>Auditing all changes to data</a:t>
            </a:r>
          </a:p>
          <a:p>
            <a:pPr marL="171450" indent="-171450">
              <a:buFont typeface="Arial" panose="020B0604020202020204" pitchFamily="34" charset="0"/>
              <a:buChar char="•"/>
            </a:pPr>
            <a:r>
              <a:rPr lang="en-US" dirty="0">
                <a:effectLst/>
              </a:rPr>
              <a:t>Maintaining a slowly changing dimension for decision support applications</a:t>
            </a:r>
          </a:p>
          <a:p>
            <a:pPr marL="171450" indent="-171450">
              <a:buFont typeface="Arial" panose="020B0604020202020204" pitchFamily="34" charset="0"/>
              <a:buChar char="•"/>
            </a:pPr>
            <a:r>
              <a:rPr lang="en-US" dirty="0">
                <a:effectLst/>
              </a:rPr>
              <a:t>Recovering from accidental data changes and application errors</a:t>
            </a:r>
          </a:p>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S PGothic" charset="0"/>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8/5/2018 10:02 AM</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9526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Source: https://msdn.microsoft.com/en-us/library/dn935015(v=sql.130).aspx</a:t>
            </a:r>
          </a:p>
          <a:p>
            <a:endParaRPr lang="en-US" b="0" dirty="0"/>
          </a:p>
          <a:p>
            <a:r>
              <a:rPr lang="en-US" b="1" dirty="0">
                <a:effectLst/>
              </a:rPr>
              <a:t>How Does Temporal Work? </a:t>
            </a:r>
          </a:p>
          <a:p>
            <a:endParaRPr lang="en-US" dirty="0">
              <a:effectLst/>
            </a:endParaRPr>
          </a:p>
          <a:p>
            <a:r>
              <a:rPr lang="en-US" dirty="0">
                <a:effectLst/>
              </a:rPr>
              <a:t>System-versioning for a table is implemented as a pair of tables, a current table and a history table. </a:t>
            </a:r>
          </a:p>
          <a:p>
            <a:r>
              <a:rPr lang="en-US" dirty="0">
                <a:effectLst/>
              </a:rPr>
              <a:t>Within each of these tables, two additional </a:t>
            </a:r>
            <a:r>
              <a:rPr lang="en-US" dirty="0" err="1">
                <a:effectLst/>
              </a:rPr>
              <a:t>datetime</a:t>
            </a:r>
            <a:r>
              <a:rPr lang="en-US" dirty="0">
                <a:effectLst/>
              </a:rPr>
              <a:t> (datetime2 datatype) columns are used to define the period of validity for each record – a system start time (</a:t>
            </a:r>
            <a:r>
              <a:rPr lang="en-US" dirty="0" err="1">
                <a:effectLst/>
              </a:rPr>
              <a:t>SysStartTime</a:t>
            </a:r>
            <a:r>
              <a:rPr lang="en-US" dirty="0">
                <a:effectLst/>
              </a:rPr>
              <a:t>) column and a system end time (</a:t>
            </a:r>
            <a:r>
              <a:rPr lang="en-US" dirty="0" err="1">
                <a:effectLst/>
              </a:rPr>
              <a:t>SysEndTime</a:t>
            </a:r>
            <a:r>
              <a:rPr lang="en-US" dirty="0">
                <a:effectLst/>
              </a:rPr>
              <a:t>) column. </a:t>
            </a:r>
          </a:p>
          <a:p>
            <a:r>
              <a:rPr lang="en-US" dirty="0">
                <a:effectLst/>
              </a:rPr>
              <a:t>The current table contains the current value for each record. The history table contains the each previous value for each record, if any, and the start time and end time for the period for which it was valid.</a:t>
            </a:r>
          </a:p>
          <a:p>
            <a:endParaRPr lang="en-US" b="1" dirty="0">
              <a:effectLst/>
            </a:endParaRPr>
          </a:p>
          <a:p>
            <a:r>
              <a:rPr lang="en-US" b="1" dirty="0">
                <a:effectLst/>
              </a:rPr>
              <a:t>INSERTS:</a:t>
            </a:r>
            <a:r>
              <a:rPr lang="en-US" dirty="0">
                <a:effectLst/>
              </a:rPr>
              <a:t> On an INSERT, the system sets the value for the </a:t>
            </a:r>
            <a:r>
              <a:rPr lang="en-US" dirty="0" err="1">
                <a:effectLst/>
              </a:rPr>
              <a:t>SysStartTime</a:t>
            </a:r>
            <a:r>
              <a:rPr lang="en-US" dirty="0">
                <a:effectLst/>
              </a:rPr>
              <a:t> column to the UTC time of the current transaction based on the system clock and assigns the value for the </a:t>
            </a:r>
            <a:r>
              <a:rPr lang="en-US" dirty="0" err="1">
                <a:effectLst/>
              </a:rPr>
              <a:t>SysEndTime</a:t>
            </a:r>
            <a:r>
              <a:rPr lang="en-US" dirty="0">
                <a:effectLst/>
              </a:rPr>
              <a:t> column to the maximum value of 9999-12-31 – this marks the record as open. </a:t>
            </a:r>
          </a:p>
          <a:p>
            <a:endParaRPr lang="en-US" b="1" dirty="0">
              <a:effectLst/>
            </a:endParaRPr>
          </a:p>
          <a:p>
            <a:r>
              <a:rPr lang="en-US" b="1" dirty="0">
                <a:effectLst/>
              </a:rPr>
              <a:t>UPDATES:</a:t>
            </a:r>
            <a:r>
              <a:rPr lang="en-US" dirty="0">
                <a:effectLst/>
              </a:rPr>
              <a:t> On an UPDATE, the system stores the previous value of the record in the history table and sets the value for the </a:t>
            </a:r>
            <a:r>
              <a:rPr lang="en-US" dirty="0" err="1">
                <a:effectLst/>
              </a:rPr>
              <a:t>SysEndTime</a:t>
            </a:r>
            <a:r>
              <a:rPr lang="en-US" dirty="0">
                <a:effectLst/>
              </a:rPr>
              <a:t> column to the UTC time of the current transaction based on the system clock. This marks the record as closed, with a period recorded for which the record was valid. In the current table, the record is updated with its new value and the system sets the value for the </a:t>
            </a:r>
            <a:r>
              <a:rPr lang="en-US" dirty="0" err="1">
                <a:effectLst/>
              </a:rPr>
              <a:t>SysStartTime</a:t>
            </a:r>
            <a:r>
              <a:rPr lang="en-US" dirty="0">
                <a:effectLst/>
              </a:rPr>
              <a:t> column to the UTC time for the transaction based on the system clock. The value for the updated record in the current table for the </a:t>
            </a:r>
            <a:r>
              <a:rPr lang="en-US" dirty="0" err="1">
                <a:effectLst/>
              </a:rPr>
              <a:t>SysEndTime</a:t>
            </a:r>
            <a:r>
              <a:rPr lang="en-US" dirty="0">
                <a:effectLst/>
              </a:rPr>
              <a:t> column remains the maximum value of 9999-12-31.</a:t>
            </a:r>
          </a:p>
          <a:p>
            <a:endParaRPr lang="en-US" b="1" dirty="0">
              <a:effectLst/>
            </a:endParaRPr>
          </a:p>
          <a:p>
            <a:r>
              <a:rPr lang="en-US" b="1" dirty="0">
                <a:effectLst/>
              </a:rPr>
              <a:t>DELETES:</a:t>
            </a:r>
            <a:r>
              <a:rPr lang="en-US" dirty="0">
                <a:effectLst/>
              </a:rPr>
              <a:t> On a DELETE, the system stores the previous value of the record in the history table and sets the value for the </a:t>
            </a:r>
            <a:r>
              <a:rPr lang="en-US" dirty="0" err="1">
                <a:effectLst/>
              </a:rPr>
              <a:t>SysEndTime</a:t>
            </a:r>
            <a:r>
              <a:rPr lang="en-US" dirty="0">
                <a:effectLst/>
              </a:rPr>
              <a:t> column to the UTC time of the current transaction based on the system clock. This marks this record as closed, with a period recorded for which the previous record was valid. In the current table, the record is removed. Queries of the current table will not return this value. Only queries that deal with history data return data for which a record is closed.</a:t>
            </a:r>
          </a:p>
          <a:p>
            <a:endParaRPr lang="en-US" b="1" dirty="0">
              <a:effectLst/>
            </a:endParaRPr>
          </a:p>
          <a:p>
            <a:r>
              <a:rPr lang="en-US" b="1" dirty="0">
                <a:effectLst/>
              </a:rPr>
              <a:t>MERGE:</a:t>
            </a:r>
            <a:r>
              <a:rPr lang="en-US" dirty="0">
                <a:effectLst/>
              </a:rPr>
              <a:t> On a </a:t>
            </a:r>
            <a:r>
              <a:rPr lang="en-US" b="1" dirty="0">
                <a:effectLst/>
              </a:rPr>
              <a:t>MERGE</a:t>
            </a:r>
            <a:r>
              <a:rPr lang="en-US" dirty="0">
                <a:effectLst/>
              </a:rPr>
              <a:t>, </a:t>
            </a:r>
            <a:r>
              <a:rPr lang="en-US" b="1" dirty="0">
                <a:effectLst/>
              </a:rPr>
              <a:t>MERGE</a:t>
            </a:r>
            <a:r>
              <a:rPr lang="en-US" dirty="0">
                <a:effectLst/>
              </a:rPr>
              <a:t> behaves as an </a:t>
            </a:r>
            <a:r>
              <a:rPr lang="en-US" b="1" dirty="0">
                <a:effectLst/>
              </a:rPr>
              <a:t>INSERT</a:t>
            </a:r>
            <a:r>
              <a:rPr lang="en-US" dirty="0">
                <a:effectLst/>
              </a:rPr>
              <a:t>, an </a:t>
            </a:r>
            <a:r>
              <a:rPr lang="en-US" b="1" dirty="0">
                <a:effectLst/>
              </a:rPr>
              <a:t>UPDATE</a:t>
            </a:r>
            <a:r>
              <a:rPr lang="en-US" dirty="0">
                <a:effectLst/>
              </a:rPr>
              <a:t>, or a </a:t>
            </a:r>
            <a:r>
              <a:rPr lang="en-US" b="1" dirty="0">
                <a:effectLst/>
              </a:rPr>
              <a:t>DELETE</a:t>
            </a:r>
            <a:r>
              <a:rPr lang="en-US" dirty="0">
                <a:effectLst/>
              </a:rPr>
              <a:t> based on the condition for each record.</a:t>
            </a:r>
          </a:p>
          <a:p>
            <a:endParaRPr lang="en-US" b="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S PGothic" charset="0"/>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8/5/2018 10:02 AM</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42566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a:t>[this slide has animation]</a:t>
            </a:r>
          </a:p>
          <a:p>
            <a:r>
              <a:rPr lang="en-US" sz="900">
                <a:gradFill>
                  <a:gsLst>
                    <a:gs pos="1250">
                      <a:srgbClr val="505050"/>
                    </a:gs>
                    <a:gs pos="100000">
                      <a:srgbClr val="505050"/>
                    </a:gs>
                  </a:gsLst>
                  <a:lin ang="5400000" scaled="0"/>
                </a:gradFill>
                <a:latin typeface="Segoe UI Light"/>
              </a:rPr>
              <a:t>SQL Server provides enterprise-grade security capabilities on Windows and on Linux</a:t>
            </a:r>
          </a:p>
          <a:p>
            <a:r>
              <a:rPr lang="en-US" sz="900" b="1" kern="1200">
                <a:solidFill>
                  <a:schemeClr val="tx1"/>
                </a:solidFill>
                <a:effectLst/>
                <a:latin typeface="Segoe UI Light" pitchFamily="34" charset="0"/>
                <a:ea typeface="+mn-ea"/>
                <a:cs typeface="+mn-cs"/>
              </a:rPr>
              <a:t>[click]</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think about security for SQL Server in terms of layers. At the center, you have your data and how you protect the data itself, typically using encryption. SQL Server supports a variety of encryption features to help protect your data against different types of threats. </a:t>
            </a:r>
          </a:p>
          <a:p>
            <a:pPr lvl="0"/>
            <a:r>
              <a:rPr lang="en-US" sz="900" b="1" kern="1200">
                <a:solidFill>
                  <a:schemeClr val="tx1"/>
                </a:solidFill>
                <a:effectLst/>
                <a:latin typeface="Segoe UI Light" pitchFamily="34" charset="0"/>
                <a:ea typeface="+mn-ea"/>
                <a:cs typeface="+mn-cs"/>
              </a:rPr>
              <a:t>Transparent Data Encryption </a:t>
            </a:r>
            <a:r>
              <a:rPr lang="en-US" sz="900" kern="1200">
                <a:solidFill>
                  <a:schemeClr val="tx1"/>
                </a:solidFill>
                <a:effectLst/>
                <a:latin typeface="Segoe UI Light" pitchFamily="34" charset="0"/>
                <a:ea typeface="+mn-ea"/>
                <a:cs typeface="+mn-cs"/>
              </a:rPr>
              <a:t>(TDE) encrypts your whole database at rest, without requiring any application changes. </a:t>
            </a:r>
            <a:r>
              <a:rPr lang="en-US" sz="900" b="1" kern="1200">
                <a:solidFill>
                  <a:schemeClr val="tx1"/>
                </a:solidFill>
                <a:effectLst/>
                <a:latin typeface="Segoe UI Light" pitchFamily="34" charset="0"/>
                <a:ea typeface="+mn-ea"/>
                <a:cs typeface="+mn-cs"/>
              </a:rPr>
              <a:t>Backup Encryption </a:t>
            </a:r>
            <a:r>
              <a:rPr lang="en-US" sz="900" kern="1200">
                <a:solidFill>
                  <a:schemeClr val="tx1"/>
                </a:solidFill>
                <a:effectLst/>
                <a:latin typeface="Segoe UI Light" pitchFamily="34" charset="0"/>
                <a:ea typeface="+mn-ea"/>
                <a:cs typeface="+mn-cs"/>
              </a:rPr>
              <a:t>encrypts your backup files, and </a:t>
            </a:r>
            <a:r>
              <a:rPr lang="en-US" sz="900" b="1" kern="1200">
                <a:solidFill>
                  <a:schemeClr val="tx1"/>
                </a:solidFill>
                <a:effectLst/>
                <a:latin typeface="Segoe UI Light" pitchFamily="34" charset="0"/>
                <a:ea typeface="+mn-ea"/>
                <a:cs typeface="+mn-cs"/>
              </a:rPr>
              <a:t>Cell-Level Encryption </a:t>
            </a:r>
            <a:r>
              <a:rPr lang="en-US" sz="900" kern="1200">
                <a:solidFill>
                  <a:schemeClr val="tx1"/>
                </a:solidFill>
                <a:effectLst/>
                <a:latin typeface="Segoe UI Light" pitchFamily="34" charset="0"/>
                <a:ea typeface="+mn-ea"/>
                <a:cs typeface="+mn-cs"/>
              </a:rPr>
              <a:t>gives you granular control over the encryption of individual cells of data. </a:t>
            </a:r>
          </a:p>
          <a:p>
            <a:pPr lvl="0"/>
            <a:r>
              <a:rPr lang="en-US" sz="900" kern="1200">
                <a:solidFill>
                  <a:schemeClr val="tx1"/>
                </a:solidFill>
                <a:effectLst/>
                <a:latin typeface="Segoe UI Light" pitchFamily="34" charset="0"/>
                <a:ea typeface="+mn-ea"/>
                <a:cs typeface="+mn-cs"/>
              </a:rPr>
              <a:t>To encrypt data in transit to and from the database, SQL Server supports the industry-standard </a:t>
            </a:r>
            <a:r>
              <a:rPr lang="en-US" sz="900" b="1" kern="1200">
                <a:solidFill>
                  <a:schemeClr val="tx1"/>
                </a:solidFill>
                <a:effectLst/>
                <a:latin typeface="Segoe UI Light" pitchFamily="34" charset="0"/>
                <a:ea typeface="+mn-ea"/>
                <a:cs typeface="+mn-cs"/>
              </a:rPr>
              <a:t>TLS 1.2 protocol</a:t>
            </a:r>
            <a:r>
              <a:rPr lang="en-US" sz="900" kern="1200">
                <a:solidFill>
                  <a:schemeClr val="tx1"/>
                </a:solidFill>
                <a:effectLst/>
                <a:latin typeface="Segoe UI Light" pitchFamily="34" charset="0"/>
                <a:ea typeface="+mn-ea"/>
                <a:cs typeface="+mn-cs"/>
              </a:rPr>
              <a:t>.</a:t>
            </a:r>
          </a:p>
          <a:p>
            <a:pPr lvl="0"/>
            <a:r>
              <a:rPr lang="en-US" sz="900" kern="1200">
                <a:solidFill>
                  <a:schemeClr val="tx1"/>
                </a:solidFill>
                <a:effectLst/>
                <a:latin typeface="Segoe UI Light" pitchFamily="34" charset="0"/>
                <a:ea typeface="+mn-ea"/>
                <a:cs typeface="+mn-cs"/>
              </a:rPr>
              <a:t>And finally, </a:t>
            </a:r>
            <a:r>
              <a:rPr lang="en-US" sz="900" b="1" kern="1200">
                <a:solidFill>
                  <a:schemeClr val="tx1"/>
                </a:solidFill>
                <a:effectLst/>
                <a:latin typeface="Segoe UI Light" pitchFamily="34" charset="0"/>
                <a:ea typeface="+mn-ea"/>
                <a:cs typeface="+mn-cs"/>
              </a:rPr>
              <a:t>Always Encrypted</a:t>
            </a:r>
            <a:r>
              <a:rPr lang="en-US" sz="900" kern="1200">
                <a:solidFill>
                  <a:schemeClr val="tx1"/>
                </a:solidFill>
                <a:effectLst/>
                <a:latin typeface="Segoe UI Light" pitchFamily="34" charset="0"/>
                <a:ea typeface="+mn-ea"/>
                <a:cs typeface="+mn-cs"/>
              </a:rPr>
              <a:t> enables you to encrypt sensitive data client-side, so that even privileged SQL Server administrators are unable to see it in plaintext. </a:t>
            </a:r>
          </a:p>
          <a:p>
            <a:r>
              <a:rPr lang="en-US" sz="900" b="1" kern="1200">
                <a:solidFill>
                  <a:schemeClr val="tx1"/>
                </a:solidFill>
                <a:effectLst/>
                <a:latin typeface="Segoe UI Light" pitchFamily="34" charset="0"/>
                <a:ea typeface="+mn-ea"/>
                <a:cs typeface="+mn-cs"/>
              </a:rPr>
              <a:t>[click]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next layer is about controlling access to the data. </a:t>
            </a:r>
          </a:p>
          <a:p>
            <a:pPr lvl="0"/>
            <a:r>
              <a:rPr lang="en-US" sz="900" b="1" kern="1200">
                <a:solidFill>
                  <a:schemeClr val="tx1"/>
                </a:solidFill>
                <a:effectLst/>
                <a:latin typeface="Segoe UI Light" pitchFamily="34" charset="0"/>
                <a:ea typeface="+mn-ea"/>
                <a:cs typeface="+mn-cs"/>
              </a:rPr>
              <a:t>SQL Authentication </a:t>
            </a:r>
            <a:r>
              <a:rPr lang="en-US" sz="900" kern="1200">
                <a:solidFill>
                  <a:schemeClr val="tx1"/>
                </a:solidFill>
                <a:effectLst/>
                <a:latin typeface="Segoe UI Light" pitchFamily="34" charset="0"/>
                <a:ea typeface="+mn-ea"/>
                <a:cs typeface="+mn-cs"/>
              </a:rPr>
              <a:t>allows users to authenticate via a username and password, while </a:t>
            </a:r>
            <a:r>
              <a:rPr lang="en-US" sz="900" b="1" kern="1200">
                <a:solidFill>
                  <a:schemeClr val="tx1"/>
                </a:solidFill>
                <a:effectLst/>
                <a:latin typeface="Segoe UI Light" pitchFamily="34" charset="0"/>
                <a:ea typeface="+mn-ea"/>
                <a:cs typeface="+mn-cs"/>
              </a:rPr>
              <a:t>Active Directory Authentication </a:t>
            </a:r>
            <a:r>
              <a:rPr lang="en-US" sz="900" kern="1200">
                <a:solidFill>
                  <a:schemeClr val="tx1"/>
                </a:solidFill>
                <a:effectLst/>
                <a:latin typeface="Segoe UI Light" pitchFamily="34" charset="0"/>
                <a:ea typeface="+mn-ea"/>
                <a:cs typeface="+mn-cs"/>
              </a:rPr>
              <a:t>allows users to authenticate using single sign-on through Active Directory and Kerberos. </a:t>
            </a:r>
            <a:r>
              <a:rPr lang="en-US" sz="900" b="1" kern="1200">
                <a:solidFill>
                  <a:schemeClr val="tx1"/>
                </a:solidFill>
                <a:effectLst/>
                <a:latin typeface="Segoe UI Light" pitchFamily="34" charset="0"/>
                <a:ea typeface="+mn-ea"/>
                <a:cs typeface="+mn-cs"/>
              </a:rPr>
              <a:t>Granular permissions </a:t>
            </a:r>
            <a:r>
              <a:rPr lang="en-US" sz="900" kern="1200">
                <a:solidFill>
                  <a:schemeClr val="tx1"/>
                </a:solidFill>
                <a:effectLst/>
                <a:latin typeface="Segoe UI Light" pitchFamily="34" charset="0"/>
                <a:ea typeface="+mn-ea"/>
                <a:cs typeface="+mn-cs"/>
              </a:rPr>
              <a:t>enable you to control access to individual tables or even columns of data.</a:t>
            </a:r>
          </a:p>
          <a:p>
            <a:pPr lvl="0"/>
            <a:r>
              <a:rPr lang="en-US" sz="900" b="1" kern="1200">
                <a:solidFill>
                  <a:schemeClr val="tx1"/>
                </a:solidFill>
                <a:effectLst/>
                <a:latin typeface="Segoe UI Light" pitchFamily="34" charset="0"/>
                <a:ea typeface="+mn-ea"/>
                <a:cs typeface="+mn-cs"/>
              </a:rPr>
              <a:t>Row-Level Security </a:t>
            </a:r>
            <a:r>
              <a:rPr lang="en-US" sz="900" kern="1200">
                <a:solidFill>
                  <a:schemeClr val="tx1"/>
                </a:solidFill>
                <a:effectLst/>
                <a:latin typeface="Segoe UI Light" pitchFamily="34" charset="0"/>
                <a:ea typeface="+mn-ea"/>
                <a:cs typeface="+mn-cs"/>
              </a:rPr>
              <a:t>allows you to control read- and write-access to individual rows of data based on a customizable policy, and </a:t>
            </a:r>
            <a:r>
              <a:rPr lang="en-US" sz="900" b="1" kern="1200">
                <a:solidFill>
                  <a:schemeClr val="tx1"/>
                </a:solidFill>
                <a:effectLst/>
                <a:latin typeface="Segoe UI Light" pitchFamily="34" charset="0"/>
                <a:ea typeface="+mn-ea"/>
                <a:cs typeface="+mn-cs"/>
              </a:rPr>
              <a:t>Dynamic Data Masking </a:t>
            </a:r>
            <a:r>
              <a:rPr lang="en-US" sz="900" kern="1200">
                <a:solidFill>
                  <a:schemeClr val="tx1"/>
                </a:solidFill>
                <a:effectLst/>
                <a:latin typeface="Segoe UI Light" pitchFamily="34" charset="0"/>
                <a:ea typeface="+mn-ea"/>
                <a:cs typeface="+mn-cs"/>
              </a:rPr>
              <a:t>allows you to easily mask fields (such as account numbers) so that only part of the data can be seen.</a:t>
            </a:r>
          </a:p>
          <a:p>
            <a:r>
              <a:rPr lang="en-US" sz="900" b="1" kern="1200">
                <a:solidFill>
                  <a:schemeClr val="tx1"/>
                </a:solidFill>
                <a:effectLst/>
                <a:latin typeface="Segoe UI Light" pitchFamily="34" charset="0"/>
                <a:ea typeface="+mn-ea"/>
                <a:cs typeface="+mn-cs"/>
              </a:rPr>
              <a:t>[click]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last layer is about monitoring who accesses the data.</a:t>
            </a:r>
          </a:p>
          <a:p>
            <a:pPr lvl="0"/>
            <a:r>
              <a:rPr lang="en-US" sz="900" kern="1200">
                <a:solidFill>
                  <a:schemeClr val="tx1"/>
                </a:solidFill>
                <a:effectLst/>
                <a:latin typeface="Segoe UI Light" pitchFamily="34" charset="0"/>
                <a:ea typeface="+mn-ea"/>
                <a:cs typeface="+mn-cs"/>
              </a:rPr>
              <a:t>SQL Server’s </a:t>
            </a:r>
            <a:r>
              <a:rPr lang="en-US" sz="900" b="1" kern="1200">
                <a:solidFill>
                  <a:schemeClr val="tx1"/>
                </a:solidFill>
                <a:effectLst/>
                <a:latin typeface="Segoe UI Light" pitchFamily="34" charset="0"/>
                <a:ea typeface="+mn-ea"/>
                <a:cs typeface="+mn-cs"/>
              </a:rPr>
              <a:t>Fine-Grained Audit </a:t>
            </a:r>
            <a:r>
              <a:rPr lang="en-US" sz="900" kern="1200">
                <a:solidFill>
                  <a:schemeClr val="tx1"/>
                </a:solidFill>
                <a:effectLst/>
                <a:latin typeface="Segoe UI Light" pitchFamily="34" charset="0"/>
                <a:ea typeface="+mn-ea"/>
                <a:cs typeface="+mn-cs"/>
              </a:rPr>
              <a:t>feature allows you to enforce a data audit policy and track which users are doing which actions.</a:t>
            </a:r>
          </a:p>
          <a:p>
            <a:r>
              <a:rPr lang="en-US" sz="900" b="1" kern="1200">
                <a:solidFill>
                  <a:schemeClr val="tx1"/>
                </a:solidFill>
                <a:effectLst/>
                <a:latin typeface="Segoe UI Light" pitchFamily="34" charset="0"/>
                <a:ea typeface="+mn-ea"/>
                <a:cs typeface="+mn-cs"/>
              </a:rPr>
              <a:t>[click]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So that’s where we’re going with security for SQL Server on Linux. Almost all of these features are already available for you to try in the CTP1 preview release, please try them out and share your feedback with us. Support for TLS is in progress and will become available in an upcoming build. Similarly, Active Directory Authentication is one of our most requested features and will become available in an upcoming build.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8/5/2018 10:02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473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B1521D4-0655-4283-AF05-DA64712194D0}"/>
              </a:ext>
            </a:extLst>
          </p:cNvPr>
          <p:cNvSpPr>
            <a:spLocks noGrp="1"/>
          </p:cNvSpPr>
          <p:nvPr>
            <p:ph type="body" idx="1"/>
          </p:nvPr>
        </p:nvSpPr>
        <p:spPr/>
        <p:txBody>
          <a:bodyPr/>
          <a:lstStyle/>
          <a:p>
            <a:r>
              <a:rPr lang="en-GB" dirty="0"/>
              <a:t>Each SQL Server 2017 database supports up to one graph. A graph is a collection of node and edge tables; node and edge tables can be distributed across more than one schema in the database, but all belong to the same logical graph. Nodes and edges are stored in standard SQL Server tables, so most of the operations that can be carried out on a standard SQL Server table can also be carried out on graph tables.</a:t>
            </a:r>
          </a:p>
          <a:p>
            <a:endParaRPr lang="en-GB" dirty="0"/>
          </a:p>
          <a:p>
            <a:r>
              <a:rPr lang="en-GB" dirty="0"/>
              <a:t>When a table is created as a node or edge table, a number of metadata columns are automatically added to the table – these are used to provide graph support.</a:t>
            </a:r>
          </a:p>
          <a:p>
            <a:r>
              <a:rPr lang="en-GB" dirty="0"/>
              <a:t>Additional columns are added to the </a:t>
            </a:r>
            <a:r>
              <a:rPr lang="en-GB" dirty="0" err="1"/>
              <a:t>sys.tables</a:t>
            </a:r>
            <a:r>
              <a:rPr lang="en-GB" dirty="0"/>
              <a:t> and </a:t>
            </a:r>
            <a:r>
              <a:rPr lang="en-GB" dirty="0" err="1"/>
              <a:t>sys.columns</a:t>
            </a:r>
            <a:r>
              <a:rPr lang="en-GB" dirty="0"/>
              <a:t> system views to allow graph tables to be identified.</a:t>
            </a:r>
          </a:p>
          <a:p>
            <a:r>
              <a:rPr lang="en-GB" dirty="0"/>
              <a:t>For more detail on the architecture of graph tables, see https://docs.microsoft.com/en-us/sql/relational-databases/graphs/sql-graph-architecture</a:t>
            </a:r>
            <a:endParaRPr lang="en-US" dirty="0"/>
          </a:p>
        </p:txBody>
      </p:sp>
    </p:spTree>
    <p:extLst>
      <p:ext uri="{BB962C8B-B14F-4D97-AF65-F5344CB8AC3E}">
        <p14:creationId xmlns:p14="http://schemas.microsoft.com/office/powerpoint/2010/main" val="2956239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Key points: </a:t>
            </a:r>
          </a:p>
          <a:p>
            <a:pPr marL="171450" indent="-171450">
              <a:buFont typeface="Arial" panose="020B0604020202020204" pitchFamily="34" charset="0"/>
              <a:buChar char="•"/>
            </a:pPr>
            <a:r>
              <a:rPr lang="en-US" dirty="0"/>
              <a:t>Consuming with Power BI, Excel or 3</a:t>
            </a:r>
            <a:r>
              <a:rPr lang="en-US" baseline="30000" dirty="0"/>
              <a:t>rd</a:t>
            </a:r>
            <a:r>
              <a:rPr lang="en-US" dirty="0"/>
              <a:t> party tools like Tableau</a:t>
            </a:r>
          </a:p>
          <a:p>
            <a:pPr marL="171450" indent="-171450">
              <a:buFont typeface="Arial" panose="020B0604020202020204" pitchFamily="34" charset="0"/>
              <a:buChar char="•"/>
            </a:pPr>
            <a:r>
              <a:rPr lang="en-US" dirty="0"/>
              <a:t>Support for major BI tools</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C093B91-37CA-4EDC-B4FA-D345A9E4916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45998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CDF9557-BFD8-499C-BCD2-8301CEF33C7A}"/>
              </a:ext>
            </a:extLst>
          </p:cNvPr>
          <p:cNvSpPr>
            <a:spLocks noGrp="1"/>
          </p:cNvSpPr>
          <p:nvPr>
            <p:ph type="body" idx="1"/>
          </p:nvPr>
        </p:nvSpPr>
        <p:spPr/>
        <p:txBody>
          <a:bodyPr/>
          <a:lstStyle/>
          <a:p>
            <a:r>
              <a:rPr lang="en-GB" dirty="0"/>
              <a:t>The code on the slide creates two node tables (</a:t>
            </a:r>
            <a:r>
              <a:rPr lang="en-GB" b="1" dirty="0"/>
              <a:t>Product</a:t>
            </a:r>
            <a:r>
              <a:rPr lang="en-GB" dirty="0"/>
              <a:t> and </a:t>
            </a:r>
            <a:r>
              <a:rPr lang="en-GB" b="1" dirty="0"/>
              <a:t>Supplier</a:t>
            </a:r>
            <a:r>
              <a:rPr lang="en-GB" dirty="0"/>
              <a:t>) and two EDGE tables (</a:t>
            </a:r>
            <a:r>
              <a:rPr lang="en-GB" b="1" dirty="0" err="1"/>
              <a:t>hasInventory</a:t>
            </a:r>
            <a:r>
              <a:rPr lang="en-GB" dirty="0"/>
              <a:t> and </a:t>
            </a:r>
            <a:r>
              <a:rPr lang="en-GB" b="1" dirty="0" err="1"/>
              <a:t>located_at</a:t>
            </a:r>
            <a:r>
              <a:rPr lang="en-GB" b="0" dirty="0"/>
              <a:t>)</a:t>
            </a:r>
            <a:endParaRPr lang="en-US" b="0" dirty="0"/>
          </a:p>
        </p:txBody>
      </p:sp>
    </p:spTree>
    <p:extLst>
      <p:ext uri="{BB962C8B-B14F-4D97-AF65-F5344CB8AC3E}">
        <p14:creationId xmlns:p14="http://schemas.microsoft.com/office/powerpoint/2010/main" val="320530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8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a:t>
            </a:r>
            <a:r>
              <a:rPr lang="en-US" b="1" dirty="0" err="1"/>
              <a:t>prem</a:t>
            </a:r>
            <a:r>
              <a:rPr lang="en-US" b="1" dirty="0"/>
              <a:t>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773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8B5D935-156A-4FC9-9D45-0EFC7F147071}"/>
              </a:ext>
            </a:extLst>
          </p:cNvPr>
          <p:cNvSpPr>
            <a:spLocks noGrp="1"/>
          </p:cNvSpPr>
          <p:nvPr>
            <p:ph type="body" idx="1"/>
          </p:nvPr>
        </p:nvSpPr>
        <p:spPr/>
        <p:txBody>
          <a:bodyPr/>
          <a:lstStyle/>
          <a:p>
            <a:r>
              <a:rPr lang="en-GB" dirty="0"/>
              <a:t>The query on the slide uses the MATCH clause to perform a join-free search of the graph to find products and suppliers where a customer at the same location as the supplier has ordered a product that the supplier has in stock. </a:t>
            </a:r>
          </a:p>
          <a:p>
            <a:r>
              <a:rPr lang="en-GB" dirty="0"/>
              <a:t>These orders could potentially be fulfilled by the supplier dispatching direct to the customer.</a:t>
            </a:r>
            <a:endParaRPr lang="en-US" dirty="0"/>
          </a:p>
        </p:txBody>
      </p:sp>
    </p:spTree>
    <p:extLst>
      <p:ext uri="{BB962C8B-B14F-4D97-AF65-F5344CB8AC3E}">
        <p14:creationId xmlns:p14="http://schemas.microsoft.com/office/powerpoint/2010/main" val="944392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92C0E-E962-42BE-A5F8-F47596D76B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855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Source: https://docs.microsoft.com/en-us/sql/relational-databases/spatial/spatial-data-sql-server</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charset="0"/>
              <a:ea typeface="MS PGothic" charset="0"/>
            </a:endParaRPr>
          </a:p>
        </p:txBody>
      </p:sp>
    </p:spTree>
    <p:extLst>
      <p:ext uri="{BB962C8B-B14F-4D97-AF65-F5344CB8AC3E}">
        <p14:creationId xmlns:p14="http://schemas.microsoft.com/office/powerpoint/2010/main" val="2504983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a:t>Source: https://docs.microsoft.com/en-us/sql/relational-databases/spatial/spatial-data-types-overview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Source: https://docs.microsoft.com/en-us/sql/relational-databases/spatial/create-construct-and-query-geometry-instances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Source: https://docs.microsoft.com/en-us/sql/relational-databases/spatial/create-construct-and-query-geography-instances</a:t>
            </a:r>
            <a:endParaRPr lang="en-US" sz="1000"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charset="0"/>
              <a:ea typeface="MS PGothic" charset="0"/>
            </a:endParaRPr>
          </a:p>
        </p:txBody>
      </p:sp>
    </p:spTree>
    <p:extLst>
      <p:ext uri="{BB962C8B-B14F-4D97-AF65-F5344CB8AC3E}">
        <p14:creationId xmlns:p14="http://schemas.microsoft.com/office/powerpoint/2010/main" val="2340594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charset="0"/>
              <a:ea typeface="MS PGothic" charset="0"/>
            </a:endParaRPr>
          </a:p>
        </p:txBody>
      </p:sp>
    </p:spTree>
    <p:extLst>
      <p:ext uri="{BB962C8B-B14F-4D97-AF65-F5344CB8AC3E}">
        <p14:creationId xmlns:p14="http://schemas.microsoft.com/office/powerpoint/2010/main" val="1257853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Tx/>
              <a:buNone/>
              <a:tabLst/>
              <a:defRPr/>
            </a:pPr>
            <a:r>
              <a:rPr lang="en-US" b="1" baseline="0" dirty="0"/>
              <a:t>Report users</a:t>
            </a:r>
          </a:p>
          <a:p>
            <a:pPr marL="0" marR="0" lvl="0" indent="0" algn="l" defTabSz="931863" rtl="0" eaLnBrk="0" fontAlgn="base" latinLnBrk="0" hangingPunct="0">
              <a:lnSpc>
                <a:spcPct val="100000"/>
              </a:lnSpc>
              <a:spcBef>
                <a:spcPct val="30000"/>
              </a:spcBef>
              <a:spcAft>
                <a:spcPct val="0"/>
              </a:spcAft>
              <a:buClrTx/>
              <a:buSzTx/>
              <a:buFontTx/>
              <a:buNone/>
              <a:tabLst/>
              <a:defRPr/>
            </a:pPr>
            <a:r>
              <a:rPr lang="en-US" b="0" baseline="0" dirty="0"/>
              <a:t>Easily interact with paginated report to get insights with the parameter pane built into the report</a:t>
            </a:r>
          </a:p>
          <a:p>
            <a:pPr marL="0" marR="0" lvl="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lvl="0" indent="0" algn="l" defTabSz="931863" rtl="0" eaLnBrk="0" fontAlgn="base" latinLnBrk="0" hangingPunct="0">
              <a:lnSpc>
                <a:spcPct val="100000"/>
              </a:lnSpc>
              <a:spcBef>
                <a:spcPct val="30000"/>
              </a:spcBef>
              <a:spcAft>
                <a:spcPct val="0"/>
              </a:spcAft>
              <a:buClrTx/>
              <a:buSzTx/>
              <a:buFontTx/>
              <a:buNone/>
              <a:tabLst/>
              <a:defRPr/>
            </a:pPr>
            <a:r>
              <a:rPr lang="en-US" b="1" baseline="0" dirty="0"/>
              <a:t>Report authors</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baseline="0" dirty="0"/>
              <a:t>Customizable parameter layout. Report authors can have more control over the parameter layouts, including the ability to have multiple parameter columns and better control over the position of the parameters. Using the design surface in Report Builder, you can drag a parameter to a specific column and row in the parameter pane. </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baseline="0" dirty="0"/>
              <a:t>You can add and remove columns to change the layout of the pane</a:t>
            </a:r>
            <a:endParaRPr lang="en-US" b="1"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889648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84213"/>
            <a:ext cx="5578475" cy="3136900"/>
          </a:xfrm>
        </p:spPr>
      </p:sp>
      <p:sp>
        <p:nvSpPr>
          <p:cNvPr id="3" name="Notes Placeholder 2"/>
          <p:cNvSpPr>
            <a:spLocks noGrp="1"/>
          </p:cNvSpPr>
          <p:nvPr>
            <p:ph type="body" idx="1"/>
          </p:nvPr>
        </p:nvSpPr>
        <p:spPr/>
        <p:txBody>
          <a:bodyPr/>
          <a:lstStyle/>
          <a:p>
            <a:r>
              <a:rPr lang="en-US" sz="1200" b="1" dirty="0"/>
              <a:t>Key Points:</a:t>
            </a:r>
          </a:p>
          <a:p>
            <a:r>
              <a:rPr lang="en-US" dirty="0"/>
              <a:t>Technical overview of SQL Server Analysis Services.</a:t>
            </a:r>
          </a:p>
          <a:p>
            <a:endParaRPr lang="en-US" dirty="0"/>
          </a:p>
          <a:p>
            <a:r>
              <a:rPr lang="en-US" sz="1200" b="1" dirty="0"/>
              <a:t>Talk track:</a:t>
            </a:r>
          </a:p>
          <a:p>
            <a:r>
              <a:rPr lang="en-US" dirty="0"/>
              <a:t>Microsoft</a:t>
            </a:r>
            <a:r>
              <a:rPr lang="en-US" baseline="0" dirty="0"/>
              <a:t> SQL Server Analysis Services enables BI developers to build powerful, easy to use analytic solutions by providing:</a:t>
            </a:r>
          </a:p>
          <a:p>
            <a:pPr marL="171450" indent="-171450">
              <a:buFont typeface="Arial" panose="020B0604020202020204" pitchFamily="34" charset="0"/>
              <a:buChar char="•"/>
            </a:pPr>
            <a:r>
              <a:rPr lang="en-US" baseline="0" dirty="0"/>
              <a:t>A choice of semantic model to provide an intuitive abstraction over complex data, for use by business analysts through tools like Excel or Power BI Desktop, either a traditional multi-dimensional model or a simpler, modern tabular model</a:t>
            </a:r>
          </a:p>
          <a:p>
            <a:pPr marL="171450" indent="-171450">
              <a:buFont typeface="Arial" panose="020B0604020202020204" pitchFamily="34" charset="0"/>
              <a:buChar char="•"/>
            </a:pPr>
            <a:r>
              <a:rPr lang="en-US" baseline="0" dirty="0"/>
              <a:t>To either cache data in a high performance analytic data store (MOLAP or in-memory/</a:t>
            </a:r>
            <a:r>
              <a:rPr lang="en-US" baseline="0" dirty="0" err="1"/>
              <a:t>VertiPaq</a:t>
            </a:r>
            <a:r>
              <a:rPr lang="en-US" baseline="0" dirty="0"/>
              <a:t> for Tabular) and/or leave data in its source system and access it with direct queries.</a:t>
            </a:r>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7F7ABFF-3F27-5745-A684-F5A219B3CB2E}" type="datetime1">
              <a:rPr kumimoji="0" lang="en-US" sz="1200" b="0" i="0" u="none" strike="noStrike" kern="1200" cap="none" spc="0" normalizeH="0" baseline="0" noProof="0">
                <a:ln>
                  <a:noFill/>
                </a:ln>
                <a:solidFill>
                  <a:srgbClr val="000000"/>
                </a:solidFill>
                <a:effectLst/>
                <a:uLnTx/>
                <a:uFillTx/>
                <a:latin typeface="Calibr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8/5/2018</a:t>
            </a:fld>
            <a:endParaRPr kumimoji="0" lang="en-US" sz="1200" b="0" i="0" u="none" strike="noStrike" kern="1200" cap="none" spc="0" normalizeH="0" baseline="0" noProof="0" dirty="0">
              <a:ln>
                <a:noFill/>
              </a:ln>
              <a:solidFill>
                <a:srgbClr val="000000"/>
              </a:solidFill>
              <a:effectLst/>
              <a:uLnTx/>
              <a:uFillTx/>
              <a:latin typeface="Calibri" charset="0"/>
              <a:ea typeface="MS PGothic" charset="0"/>
            </a:endParaRPr>
          </a:p>
        </p:txBody>
      </p:sp>
      <p:sp>
        <p:nvSpPr>
          <p:cNvPr id="7" name="Header Placeholder 3"/>
          <p:cNvSpPr>
            <a:spLocks noGrp="1"/>
          </p:cNvSpPr>
          <p:nvPr>
            <p:ph type="hdr" sz="quarter"/>
          </p:nvPr>
        </p:nvSpPr>
        <p:spPr>
          <a:xfrm>
            <a:off x="0" y="0"/>
            <a:ext cx="3289110" cy="466725"/>
          </a:xfr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SQL Server 2016 Analysis Services – what’s new</a:t>
            </a:r>
          </a:p>
        </p:txBody>
      </p:sp>
    </p:spTree>
    <p:extLst>
      <p:ext uri="{BB962C8B-B14F-4D97-AF65-F5344CB8AC3E}">
        <p14:creationId xmlns:p14="http://schemas.microsoft.com/office/powerpoint/2010/main" val="551775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22779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Last but not least, customers need flexibility when it comes to the choice of platform, programming languages &amp; data infrastructure to get from the most from their data.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Why? In most IT environments, platforms, technologies and skills are as diverse as they have ever been, the data platform of the future needs to you to </a:t>
            </a:r>
            <a:r>
              <a:rPr lang="en-US" sz="1200" b="1" kern="1200">
                <a:solidFill>
                  <a:schemeClr val="tx1"/>
                </a:solidFill>
                <a:effectLst/>
                <a:latin typeface="+mn-lt"/>
                <a:ea typeface="+mn-ea"/>
                <a:cs typeface="+mn-cs"/>
              </a:rPr>
              <a:t>build intelligent applications on any data, any platform, any language on premises and in the cloud.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SQL Server manages your data, across platforms, with any skills, on-premises &amp; cloud</a:t>
            </a:r>
          </a:p>
          <a:p>
            <a:r>
              <a:rPr lang="en-US" sz="1200" kern="1200">
                <a:solidFill>
                  <a:schemeClr val="tx1"/>
                </a:solidFill>
                <a:effectLst/>
                <a:latin typeface="+mn-lt"/>
                <a:ea typeface="+mn-ea"/>
                <a:cs typeface="+mn-cs"/>
              </a:rPr>
              <a:t>Our goal is to meet you where you are with on any platform, anywhere with the tools and languages of your choice.</a:t>
            </a:r>
          </a:p>
          <a:p>
            <a:r>
              <a:rPr lang="en-US" sz="1200" kern="1200">
                <a:solidFill>
                  <a:schemeClr val="tx1"/>
                </a:solidFill>
                <a:effectLst/>
                <a:latin typeface="+mn-lt"/>
                <a:ea typeface="+mn-ea"/>
                <a:cs typeface="+mn-cs"/>
              </a:rPr>
              <a:t>SQL now has support for Windows, Linux &amp; Docker Containers.</a:t>
            </a:r>
          </a:p>
          <a:p>
            <a:r>
              <a:rPr lang="en-US" sz="1200" kern="1200">
                <a:solidFill>
                  <a:schemeClr val="tx1"/>
                </a:solidFill>
                <a:effectLst/>
                <a:latin typeface="+mn-lt"/>
                <a:ea typeface="+mn-ea"/>
                <a:cs typeface="+mn-cs"/>
              </a:rPr>
              <a:t>It allows you to leverage the language of your choice for advanced analytics – R &amp; Python.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93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how Microsoft R outperforms Open Source R</a:t>
            </a:r>
          </a:p>
          <a:p>
            <a:endParaRPr lang="en-US"/>
          </a:p>
          <a:p>
            <a:r>
              <a:rPr lang="en-US"/>
              <a:t>Talking Points:-</a:t>
            </a:r>
          </a:p>
          <a:p>
            <a:r>
              <a:rPr lang="en-US"/>
              <a:t>Open Source R libraries are single threaded and all computation happens sequentially. </a:t>
            </a:r>
          </a:p>
          <a:p>
            <a:endParaRPr lang="en-US"/>
          </a:p>
          <a:p>
            <a:r>
              <a:rPr lang="en-US"/>
              <a:t>Microsoft R offers scalable parallelized algorithms that use R Server’s multithreaded processing to offer superior performance. </a:t>
            </a:r>
          </a:p>
          <a:p>
            <a:endParaRPr lang="en-US"/>
          </a:p>
          <a:p>
            <a:r>
              <a:rPr lang="en-US">
                <a:effectLst/>
              </a:rPr>
              <a:t>The multi-core machines of today offer parallel processing power. To take advantage of this, Microsoft R provides multi-threaded math libraries. These libraries automatically use all available cores and processors to significantly reduce computation times — without the need to change a line of your R code.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299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3</a:t>
            </a:fld>
            <a:endParaRPr lang="en-US"/>
          </a:p>
        </p:txBody>
      </p:sp>
    </p:spTree>
    <p:extLst>
      <p:ext uri="{BB962C8B-B14F-4D97-AF65-F5344CB8AC3E}">
        <p14:creationId xmlns:p14="http://schemas.microsoft.com/office/powerpoint/2010/main" val="1852312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 Present the range of already parallelized</a:t>
            </a:r>
            <a:r>
              <a:rPr lang="en-US" sz="900" b="0" baseline="0"/>
              <a:t> functions and algorithms available with RevoScaleR</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1">
                <a:gradFill>
                  <a:gsLst>
                    <a:gs pos="0">
                      <a:srgbClr val="FFFFFF"/>
                    </a:gs>
                    <a:gs pos="100000">
                      <a:srgbClr val="FFFFFF"/>
                    </a:gs>
                  </a:gsLst>
                  <a:lin ang="5400000" scaled="0"/>
                </a:gradFill>
                <a:ea typeface="Segoe UI" pitchFamily="34" charset="0"/>
                <a:cs typeface="Segoe UI" pitchFamily="34" charset="0"/>
              </a:rPr>
              <a:t> </a:t>
            </a:r>
            <a:r>
              <a:rPr lang="en-GB" sz="900" b="0">
                <a:solidFill>
                  <a:schemeClr val="tx1"/>
                </a:solidFill>
                <a:ea typeface="+mn-ea"/>
                <a:cs typeface="+mn-cs"/>
              </a:rPr>
              <a:t>This</a:t>
            </a:r>
            <a:r>
              <a:rPr lang="en-GB" sz="900" b="0" baseline="0">
                <a:solidFill>
                  <a:schemeClr val="tx1"/>
                </a:solidFill>
                <a:ea typeface="+mn-ea"/>
                <a:cs typeface="+mn-cs"/>
              </a:rPr>
              <a:t> list shows the functions and algorithms that are available with all versions of R Server.</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We call this the ScaleR Library.</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Each function can:</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Execute work in step in parallel or serial as needed</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work using multiple threads, cores, sockets or nodes</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one or more data block in each thread, core, socket or node</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Combine the results into a single mathematically correct answer</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Do the work either locally or ship the request to another system for completion remotely.</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Completely obscure the complexity of parallelization, multiple steps and iterations from the R programmer</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Four functions, </a:t>
            </a:r>
            <a:r>
              <a:rPr lang="en-GB" sz="900" b="0" baseline="0" err="1">
                <a:solidFill>
                  <a:schemeClr val="tx1"/>
                </a:solidFill>
                <a:ea typeface="+mn-ea"/>
                <a:cs typeface="+mn-cs"/>
              </a:rPr>
              <a:t>rxDataStep</a:t>
            </a:r>
            <a:r>
              <a:rPr lang="en-GB" sz="900" b="0" baseline="0">
                <a:solidFill>
                  <a:schemeClr val="tx1"/>
                </a:solidFill>
                <a:ea typeface="+mn-ea"/>
                <a:cs typeface="+mn-cs"/>
              </a:rPr>
              <a:t>, </a:t>
            </a:r>
            <a:r>
              <a:rPr lang="en-GB" sz="900" b="0" baseline="0" err="1">
                <a:solidFill>
                  <a:schemeClr val="tx1"/>
                </a:solidFill>
                <a:ea typeface="+mn-ea"/>
                <a:cs typeface="+mn-cs"/>
              </a:rPr>
              <a:t>rxExec</a:t>
            </a:r>
            <a:r>
              <a:rPr lang="en-GB" sz="900" b="0" baseline="0">
                <a:solidFill>
                  <a:schemeClr val="tx1"/>
                </a:solidFill>
                <a:ea typeface="+mn-ea"/>
                <a:cs typeface="+mn-cs"/>
              </a:rPr>
              <a:t>, PEMA-R, and the newest </a:t>
            </a:r>
            <a:r>
              <a:rPr lang="en-GB" sz="900" b="0" baseline="0" err="1">
                <a:solidFill>
                  <a:schemeClr val="tx1"/>
                </a:solidFill>
                <a:ea typeface="+mn-ea"/>
                <a:cs typeface="+mn-cs"/>
              </a:rPr>
              <a:t>rxExecBy</a:t>
            </a:r>
            <a:r>
              <a:rPr lang="en-GB" sz="900" b="0" baseline="0">
                <a:solidFill>
                  <a:schemeClr val="tx1"/>
                </a:solidFill>
                <a:ea typeface="+mn-ea"/>
                <a:cs typeface="+mn-cs"/>
              </a:rPr>
              <a:t> provide frameworks for users to write their own routines – functions – algorithms using parallelization.</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While more difficult than pre-written PEMAs, the results are portable – usable on multiple systems</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Easier than writing directly to the platform to create custom algorithms.</a:t>
            </a:r>
          </a:p>
          <a:p>
            <a:pPr marL="0" lvl="0" indent="0" defTabSz="932472" fontAlgn="base">
              <a:lnSpc>
                <a:spcPct val="90000"/>
              </a:lnSpc>
              <a:spcBef>
                <a:spcPct val="0"/>
              </a:spcBef>
              <a:spcAft>
                <a:spcPct val="0"/>
              </a:spcAft>
              <a:buFont typeface="Arial" panose="020B0604020202020204" pitchFamily="34" charset="0"/>
              <a:buNone/>
            </a:pPr>
            <a:endParaRPr lang="en-GB" sz="900" b="0" baseline="0">
              <a:solidFill>
                <a:schemeClr val="tx1"/>
              </a:solidFill>
              <a:ea typeface="+mn-ea"/>
              <a:cs typeface="+mn-cs"/>
            </a:endParaRPr>
          </a:p>
          <a:p>
            <a:pPr marL="0" lvl="0" indent="0" defTabSz="932472" fontAlgn="base">
              <a:lnSpc>
                <a:spcPct val="90000"/>
              </a:lnSpc>
              <a:spcBef>
                <a:spcPct val="0"/>
              </a:spcBef>
              <a:spcAft>
                <a:spcPct val="0"/>
              </a:spcAft>
              <a:buFont typeface="Arial" panose="020B0604020202020204" pitchFamily="34" charset="0"/>
              <a:buNone/>
            </a:pPr>
            <a:r>
              <a:rPr lang="en-GB" sz="900" b="1" baseline="0">
                <a:solidFill>
                  <a:schemeClr val="tx1"/>
                </a:solidFill>
                <a:ea typeface="+mn-ea"/>
                <a:cs typeface="+mn-cs"/>
              </a:rPr>
              <a:t>Notes:</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One algorithm framework – PEMA-R API, is not available in clustered systems – an exception to creating portability across systems.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0D750A-CBC3-4706-9C62-B6AC1EBEF4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977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b="0" i="0" baseline="0"/>
              <a:t>On the left we have left we have R client which offers two things to data scientists</a:t>
            </a:r>
          </a:p>
          <a:p>
            <a:pPr marL="674212" lvl="1" indent="-181240" defTabSz="1000989" eaLnBrk="0" fontAlgn="base" hangingPunct="0">
              <a:lnSpc>
                <a:spcPct val="100000"/>
              </a:lnSpc>
              <a:spcBef>
                <a:spcPct val="30000"/>
              </a:spcBef>
              <a:spcAft>
                <a:spcPts val="365"/>
              </a:spcAft>
              <a:defRPr/>
            </a:pPr>
            <a:r>
              <a:rPr lang="en-US" b="0" i="0" baseline="0"/>
              <a:t>They can leverage all the Microsoft R packages locally on their workstations</a:t>
            </a:r>
          </a:p>
          <a:p>
            <a:pPr marL="674212" lvl="1" indent="-181240" defTabSz="1000989" eaLnBrk="0" fontAlgn="base" hangingPunct="0">
              <a:lnSpc>
                <a:spcPct val="100000"/>
              </a:lnSpc>
              <a:spcBef>
                <a:spcPct val="30000"/>
              </a:spcBef>
              <a:spcAft>
                <a:spcPts val="365"/>
              </a:spcAft>
              <a:defRPr/>
            </a:pPr>
            <a:r>
              <a:rPr lang="en-US" b="0" i="0" baseline="0"/>
              <a:t>Second, they can push the compute and bid data analytics to where the data lives. This gives them access to the power of servers and eliminates need for data movement, reducing time and increasing security</a:t>
            </a:r>
          </a:p>
          <a:p>
            <a:pPr marL="674212" lvl="1" indent="-181240" defTabSz="1000989" eaLnBrk="0" fontAlgn="base" hangingPunct="0">
              <a:lnSpc>
                <a:spcPct val="100000"/>
              </a:lnSpc>
              <a:spcBef>
                <a:spcPct val="30000"/>
              </a:spcBef>
              <a:spcAft>
                <a:spcPts val="365"/>
              </a:spcAft>
              <a:defRPr/>
            </a:pPr>
            <a:endParaRPr lang="en-US" b="0" i="0" baseline="0"/>
          </a:p>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b="0" i="0" baseline="0"/>
              <a:t>On the right is our commitment of meeting customers where they are, and where their data lives. </a:t>
            </a:r>
          </a:p>
          <a:p>
            <a:pPr marL="674212" lvl="1" indent="-181240" defTabSz="1000989" eaLnBrk="0" fontAlgn="base" hangingPunct="0">
              <a:lnSpc>
                <a:spcPct val="100000"/>
              </a:lnSpc>
              <a:spcBef>
                <a:spcPct val="30000"/>
              </a:spcBef>
              <a:spcAft>
                <a:spcPts val="365"/>
              </a:spcAft>
              <a:defRPr/>
            </a:pPr>
            <a:endParaRPr lang="en-US" b="0" i="0" baseline="0"/>
          </a:p>
          <a:p>
            <a:pPr marL="674212" lvl="1" indent="-181240" defTabSz="1000989" eaLnBrk="0" fontAlgn="base" hangingPunct="0">
              <a:lnSpc>
                <a:spcPct val="100000"/>
              </a:lnSpc>
              <a:spcBef>
                <a:spcPct val="30000"/>
              </a:spcBef>
              <a:spcAft>
                <a:spcPts val="365"/>
              </a:spcAft>
              <a:defRPr/>
            </a:pPr>
            <a:endParaRPr lang="en-US" b="0" i="0" baseline="0"/>
          </a:p>
        </p:txBody>
      </p:sp>
      <p:sp>
        <p:nvSpPr>
          <p:cNvPr id="4" name="Header Placeholder 3"/>
          <p:cNvSpPr>
            <a:spLocks noGrp="1"/>
          </p:cNvSpPr>
          <p:nvPr>
            <p:ph type="hdr" sz="quarter" idx="10"/>
          </p:nvPr>
        </p:nvSpPr>
        <p:spPr/>
        <p:txBody>
          <a:bodyPr/>
          <a:lstStyle/>
          <a:p>
            <a:pPr marL="0" marR="0" lvl="0" indent="0" algn="l" defTabSz="966612"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8/5/2018 10:02 AM</a:t>
            </a:fld>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31</a:t>
            </a:fld>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343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Showcase the benefits of Microsoft Machine Learning Services built into SQL Server 2017</a:t>
            </a:r>
          </a:p>
          <a:p>
            <a:endParaRPr lang="en-US"/>
          </a:p>
          <a:p>
            <a:r>
              <a:rPr lang="en-US"/>
              <a:t>Talking Points:-</a:t>
            </a:r>
          </a:p>
          <a:p>
            <a:r>
              <a:rPr lang="en-US"/>
              <a:t>With SQL Server 2017 – Microsoft has built R as well as new Python services right into the database. This gives you enhanced analytics capabilities while keeping your TCO low. </a:t>
            </a:r>
          </a:p>
          <a:p>
            <a:pPr marL="181240" indent="-181240">
              <a:buFont typeface="Arial" panose="020B0604020202020204" pitchFamily="34" charset="0"/>
              <a:buChar char="•"/>
            </a:pPr>
            <a:r>
              <a:rPr lang="en-US"/>
              <a:t>Reduce data movement – With in-database analytics you can bring the analytics to the data instead of having to make copies of your data which can lead to </a:t>
            </a:r>
            <a:r>
              <a:rPr lang="en-US" err="1"/>
              <a:t>erroors</a:t>
            </a:r>
            <a:r>
              <a:rPr lang="en-US"/>
              <a:t>. </a:t>
            </a:r>
          </a:p>
          <a:p>
            <a:pPr marL="181240" indent="-181240">
              <a:buFont typeface="Arial" panose="020B0604020202020204" pitchFamily="34" charset="0"/>
              <a:buChar char="•"/>
            </a:pPr>
            <a:r>
              <a:rPr lang="en-US"/>
              <a:t>Operationalize R and Python scripts and model – using familiar T-SQL procedures. Reduce the pains of operationalizing your analytics code.</a:t>
            </a:r>
          </a:p>
          <a:p>
            <a:pPr marL="181240" indent="-181240">
              <a:buFont typeface="Arial" panose="020B0604020202020204" pitchFamily="34" charset="0"/>
              <a:buChar char="•"/>
            </a:pPr>
            <a:r>
              <a:rPr lang="en-US"/>
              <a:t>R with in-memory scalability – In-memory analytics gives your data scientists much better speed and performance allowing you to scale to large data sets.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8/5/2018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167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5075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09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7701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6187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063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38</a:t>
            </a:fld>
            <a:endParaRPr lang="en-US"/>
          </a:p>
        </p:txBody>
      </p:sp>
    </p:spTree>
    <p:extLst>
      <p:ext uri="{BB962C8B-B14F-4D97-AF65-F5344CB8AC3E}">
        <p14:creationId xmlns:p14="http://schemas.microsoft.com/office/powerpoint/2010/main" val="3373848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150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92C0E-E962-42BE-A5F8-F47596D76B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855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5</a:t>
            </a:fld>
            <a:endParaRPr lang="en-US"/>
          </a:p>
        </p:txBody>
      </p:sp>
    </p:spTree>
    <p:extLst>
      <p:ext uri="{BB962C8B-B14F-4D97-AF65-F5344CB8AC3E}">
        <p14:creationId xmlns:p14="http://schemas.microsoft.com/office/powerpoint/2010/main" val="13119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6</a:t>
            </a:fld>
            <a:endParaRPr lang="en-US"/>
          </a:p>
        </p:txBody>
      </p:sp>
    </p:spTree>
    <p:extLst>
      <p:ext uri="{BB962C8B-B14F-4D97-AF65-F5344CB8AC3E}">
        <p14:creationId xmlns:p14="http://schemas.microsoft.com/office/powerpoint/2010/main" val="183828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2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8</a:t>
            </a:fld>
            <a:endParaRPr lang="en-US"/>
          </a:p>
        </p:txBody>
      </p:sp>
    </p:spTree>
    <p:extLst>
      <p:ext uri="{BB962C8B-B14F-4D97-AF65-F5344CB8AC3E}">
        <p14:creationId xmlns:p14="http://schemas.microsoft.com/office/powerpoint/2010/main" val="962938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b="1" dirty="0"/>
              <a:t>Key points:</a:t>
            </a:r>
          </a:p>
          <a:p>
            <a:pPr marL="173079" marR="0" indent="-173079"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Mobile reports dynamically adjust the content to fit your screen (or browser window). You never see content scrolled out of view or flowing onto a different page. </a:t>
            </a:r>
          </a:p>
          <a:p>
            <a:pPr marL="173079" marR="0" indent="-173079"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While you can view these reports on your PC as well, they're really optimized for mobile devices</a:t>
            </a:r>
            <a:endParaRPr lang="en-US" sz="1200" dirty="0"/>
          </a:p>
          <a:p>
            <a:pPr>
              <a:spcBef>
                <a:spcPts val="606"/>
              </a:spcBef>
            </a:pPr>
            <a:endParaRPr lang="en-US" sz="1200" b="1" dirty="0"/>
          </a:p>
          <a:p>
            <a:pPr>
              <a:spcBef>
                <a:spcPts val="606"/>
              </a:spcBef>
            </a:pPr>
            <a:r>
              <a:rPr lang="en-US" sz="1200" b="1" dirty="0"/>
              <a:t>Talk track:</a:t>
            </a:r>
          </a:p>
          <a:p>
            <a:pPr marL="175386" marR="0" indent="-175386" algn="l" defTabSz="931863" rtl="0" eaLnBrk="0" fontAlgn="base" latinLnBrk="0" hangingPunct="0">
              <a:lnSpc>
                <a:spcPct val="100000"/>
              </a:lnSpc>
              <a:spcBef>
                <a:spcPct val="30000"/>
              </a:spcBef>
              <a:spcAft>
                <a:spcPts val="606"/>
              </a:spcAft>
              <a:buClrTx/>
              <a:buSzTx/>
              <a:buFont typeface="Arial" panose="020B0604020202020204" pitchFamily="34" charset="0"/>
              <a:buChar char="•"/>
              <a:tabLst/>
              <a:defRPr/>
            </a:pPr>
            <a:r>
              <a:rPr lang="en-US" sz="1200" baseline="0" dirty="0"/>
              <a:t>You only need one mobile app to access Power BI and SSRS mobile reports. Power BI apps are available for all major mobile platforms.</a:t>
            </a:r>
            <a:endParaRPr lang="en-US" sz="1200" dirty="0"/>
          </a:p>
          <a:p>
            <a:pPr marL="175386" indent="-175386">
              <a:spcAft>
                <a:spcPts val="606"/>
              </a:spcAft>
              <a:buFont typeface="Arial" panose="020B0604020202020204" pitchFamily="34" charset="0"/>
              <a:buChar char="•"/>
            </a:pPr>
            <a:r>
              <a:rPr lang="en-US" dirty="0">
                <a:effectLst/>
              </a:rPr>
              <a:t>Connect to your on-premises SSRS server and view your KPIs and mobile reports</a:t>
            </a:r>
            <a:endParaRPr lang="en-US" sz="1200" baseline="0" dirty="0"/>
          </a:p>
          <a:p>
            <a:pPr marL="175386" indent="-175386">
              <a:spcAft>
                <a:spcPts val="606"/>
              </a:spcAft>
              <a:buFont typeface="Arial" panose="020B0604020202020204" pitchFamily="34" charset="0"/>
              <a:buChar char="•"/>
            </a:pPr>
            <a:r>
              <a:rPr lang="en-US" sz="1200" baseline="0" dirty="0"/>
              <a:t>In addition to access via mobile devices you can also access your data via HTML rendering from your browser.</a:t>
            </a:r>
          </a:p>
          <a:p>
            <a:pPr marL="0" indent="0">
              <a:spcAft>
                <a:spcPts val="606"/>
              </a:spcAft>
              <a:buFont typeface="Arial" panose="020B0604020202020204" pitchFamily="34" charset="0"/>
              <a:buNone/>
            </a:pPr>
            <a:endParaRPr lang="en-US" sz="1200" baseline="0" dirty="0"/>
          </a:p>
          <a:p>
            <a:pPr marL="0" indent="0">
              <a:spcAft>
                <a:spcPts val="606"/>
              </a:spcAft>
              <a:buFont typeface="Arial" panose="020B0604020202020204" pitchFamily="34" charset="0"/>
              <a:buNone/>
            </a:pPr>
            <a:r>
              <a:rPr lang="en-US" sz="1200" baseline="0" dirty="0"/>
              <a:t>The Power BI app to view Reporting Services mobile reports and KPIs is available in preview for iOS and Android here: </a:t>
            </a:r>
          </a:p>
          <a:p>
            <a:pPr marL="171450" indent="-171450">
              <a:spcAft>
                <a:spcPts val="606"/>
              </a:spcAft>
              <a:buFont typeface="Arial" panose="020B0604020202020204" pitchFamily="34" charset="0"/>
              <a:buChar char="•"/>
            </a:pPr>
            <a:r>
              <a:rPr lang="en-US" sz="1200" baseline="0" dirty="0"/>
              <a:t>For iPhone: https://itunes.apple.com/us/app/microsoft-power-bi/id929738808?mt=8</a:t>
            </a:r>
          </a:p>
          <a:p>
            <a:pPr marL="171450" indent="-171450">
              <a:spcAft>
                <a:spcPts val="606"/>
              </a:spcAft>
              <a:buFont typeface="Arial" panose="020B0604020202020204" pitchFamily="34" charset="0"/>
              <a:buChar char="•"/>
            </a:pPr>
            <a:r>
              <a:rPr lang="en-US" sz="1200" baseline="0" dirty="0"/>
              <a:t>For Android: </a:t>
            </a:r>
            <a:r>
              <a:rPr lang="en-US" dirty="0"/>
              <a:t>https://play.google.com/store/apps/details?id=com.microsoft.powerbim </a:t>
            </a:r>
            <a:endParaRPr lang="en-US" sz="1200" baseline="0" dirty="0"/>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7F7ABFF-3F27-5745-A684-F5A219B3CB2E}" type="datetime1">
              <a:rPr kumimoji="0" lang="en-US" sz="1200" b="0" i="0" u="none" strike="noStrike" kern="1200" cap="none" spc="0" normalizeH="0" baseline="0" noProof="0">
                <a:ln>
                  <a:noFill/>
                </a:ln>
                <a:solidFill>
                  <a:srgbClr val="000000"/>
                </a:solidFill>
                <a:effectLst/>
                <a:uLnTx/>
                <a:uFillTx/>
                <a:latin typeface="Calibr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8/5/2018</a:t>
            </a:fld>
            <a:endParaRPr kumimoji="0" lang="en-US" sz="1200" b="0" i="0" u="none" strike="noStrike" kern="1200" cap="none" spc="0" normalizeH="0" baseline="0" noProof="0">
              <a:ln>
                <a:noFill/>
              </a:ln>
              <a:solidFill>
                <a:srgbClr val="000000"/>
              </a:solidFill>
              <a:effectLst/>
              <a:uLnTx/>
              <a:uFillTx/>
              <a:latin typeface="Calibri" charset="0"/>
              <a:ea typeface="MS PGothic" charset="0"/>
            </a:endParaRPr>
          </a:p>
        </p:txBody>
      </p:sp>
      <p:sp>
        <p:nvSpPr>
          <p:cNvPr id="11" name="Header Placeholder 3"/>
          <p:cNvSpPr>
            <a:spLocks noGrp="1"/>
          </p:cNvSpPr>
          <p:nvPr>
            <p:ph type="hdr" sz="quarter"/>
          </p:nvPr>
        </p:nvSpPr>
        <p:spPr>
          <a:xfrm>
            <a:off x="0" y="0"/>
            <a:ext cx="3289110" cy="466725"/>
          </a:xfr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SQL Server 2016 Reporting Services – what’s new</a:t>
            </a:r>
          </a:p>
        </p:txBody>
      </p:sp>
    </p:spTree>
    <p:extLst>
      <p:ext uri="{BB962C8B-B14F-4D97-AF65-F5344CB8AC3E}">
        <p14:creationId xmlns:p14="http://schemas.microsoft.com/office/powerpoint/2010/main" val="1044144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F5DC-DDEB-4F77-8204-FDACC6386AC0}" type="datetimeFigureOut">
              <a:rPr lang="en-US" smtClean="0"/>
              <a:t>8/5/2018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62FA-0142-4F60-B8C4-004A923D01A7}" type="slidenum">
              <a:rPr lang="en-US" smtClean="0"/>
              <a:t>‹#›</a:t>
            </a:fld>
            <a:endParaRPr lang="en-US"/>
          </a:p>
        </p:txBody>
      </p:sp>
    </p:spTree>
    <p:extLst>
      <p:ext uri="{BB962C8B-B14F-4D97-AF65-F5344CB8AC3E}">
        <p14:creationId xmlns:p14="http://schemas.microsoft.com/office/powerpoint/2010/main" val="4255853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07715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no text box">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A8FD8D-D212-4020-842E-55BE222CD0D7}"/>
              </a:ext>
            </a:extLst>
          </p:cNvPr>
          <p:cNvSpPr/>
          <p:nvPr userDrawn="1"/>
        </p:nvSpPr>
        <p:spPr bwMode="auto">
          <a:xfrm>
            <a:off x="0" y="1"/>
            <a:ext cx="12192000" cy="10541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124412"/>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7095593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 Title &amp; Non-bulleted tex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A8FD8D-D212-4020-842E-55BE222CD0D7}"/>
              </a:ext>
            </a:extLst>
          </p:cNvPr>
          <p:cNvSpPr/>
          <p:nvPr userDrawn="1"/>
        </p:nvSpPr>
        <p:spPr bwMode="auto">
          <a:xfrm>
            <a:off x="0" y="1"/>
            <a:ext cx="12192000" cy="10541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124412"/>
            <a:ext cx="11655840" cy="899665"/>
          </a:xfrm>
        </p:spPr>
        <p:txBody>
          <a:bodyPr/>
          <a:lstStyle>
            <a:lvl1pPr>
              <a:defRPr sz="4400"/>
            </a:lvl1pPr>
          </a:lstStyle>
          <a:p>
            <a:r>
              <a:rPr lang="en-US"/>
              <a:t>Click to edit Master title style</a:t>
            </a:r>
          </a:p>
        </p:txBody>
      </p:sp>
      <p:sp>
        <p:nvSpPr>
          <p:cNvPr id="6" name="Text Placeholder 5"/>
          <p:cNvSpPr>
            <a:spLocks noGrp="1"/>
          </p:cNvSpPr>
          <p:nvPr>
            <p:ph type="body" sz="quarter" idx="10"/>
          </p:nvPr>
        </p:nvSpPr>
        <p:spPr>
          <a:xfrm>
            <a:off x="269240" y="1379677"/>
            <a:ext cx="11653523" cy="2133789"/>
          </a:xfrm>
        </p:spPr>
        <p:txBody>
          <a:bodyPr/>
          <a:lstStyle>
            <a:lvl1pPr marL="0" indent="0">
              <a:buNone/>
              <a:defRPr>
                <a:solidFill>
                  <a:schemeClr val="bg2"/>
                </a:solidFill>
              </a:defRPr>
            </a:lvl1pPr>
            <a:lvl2pPr marL="0" indent="0">
              <a:buFontTx/>
              <a:buNone/>
              <a:defRPr sz="1961">
                <a:solidFill>
                  <a:schemeClr val="bg2"/>
                </a:solidFill>
              </a:defRPr>
            </a:lvl2pPr>
            <a:lvl3pPr marL="224054" indent="0">
              <a:buNone/>
              <a:defRPr>
                <a:solidFill>
                  <a:schemeClr val="bg2"/>
                </a:solidFill>
              </a:defRPr>
            </a:lvl3pPr>
            <a:lvl4pPr marL="448107" indent="0">
              <a:buNone/>
              <a:defRPr>
                <a:solidFill>
                  <a:schemeClr val="bg2"/>
                </a:solidFill>
              </a:defRPr>
            </a:lvl4pPr>
            <a:lvl5pPr marL="672161"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3292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image" Target="../media/image1.emf"/><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theme" Target="../theme/theme3.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image" Target="../media/image4.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image" Target="../media/image14.png"/><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5.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image" Target="../media/image1.emf"/><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theme" Target="../theme/theme6.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theme" Target="../theme/theme7.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5" Type="http://schemas.openxmlformats.org/officeDocument/2006/relationships/slideLayout" Target="../slideLayouts/slideLayout150.xml"/><Relationship Id="rId10" Type="http://schemas.openxmlformats.org/officeDocument/2006/relationships/image" Target="../media/image19.png"/><Relationship Id="rId4" Type="http://schemas.openxmlformats.org/officeDocument/2006/relationships/slideLayout" Target="../slideLayouts/slideLayout149.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941" r:id="rId23"/>
    <p:sldLayoutId id="2147483942" r:id="rId24"/>
    <p:sldLayoutId id="2147483943" r:id="rId25"/>
    <p:sldLayoutId id="2147483944"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5" r:id="rId4"/>
    <p:sldLayoutId id="2147483886" r:id="rId5"/>
    <p:sldLayoutId id="2147483887" r:id="rId6"/>
    <p:sldLayoutId id="2147483888" r:id="rId7"/>
    <p:sldLayoutId id="2147483889" r:id="rId8"/>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27.jpg"/><Relationship Id="rId4" Type="http://schemas.openxmlformats.org/officeDocument/2006/relationships/hyperlink" Target="https://docs.microsoft.com/en-us/sql/sql-server/editions-and-components-of-sql-server-2017?view=sql-server-2017"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42.emf"/><Relationship Id="rId4" Type="http://schemas.openxmlformats.org/officeDocument/2006/relationships/image" Target="../media/image41.emf"/></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comments" Target="../comments/comment1.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hyperlink" Target="http://cliparting.com/free-baby-clip-art-4224/" TargetMode="Externa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microsoft.com/office/2007/relationships/media" Target="../media/media1.mp4"/><Relationship Id="rId7" Type="http://schemas.openxmlformats.org/officeDocument/2006/relationships/slideLayout" Target="../slideLayouts/slideLayout9.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tags" Target="../tags/tag2.xml"/><Relationship Id="rId5" Type="http://schemas.openxmlformats.org/officeDocument/2006/relationships/customXml" Target="../../customXml/item6.xml"/><Relationship Id="rId10" Type="http://schemas.openxmlformats.org/officeDocument/2006/relationships/image" Target="../media/image62.gif"/><Relationship Id="rId4" Type="http://schemas.openxmlformats.org/officeDocument/2006/relationships/video" Target="../media/media1.mp4"/><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www.visualstudio.com/thank-you-downloading-visual-studio/?sku=Community&amp;rel=15" TargetMode="External"/><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hyperlink" Target="https://docs.microsoft.com/en-us/sql/advanced-analytics/tutorials/walkthrough-data-science-end-to-end-walkthrough" TargetMode="External"/><Relationship Id="rId4" Type="http://schemas.openxmlformats.org/officeDocument/2006/relationships/hyperlink" Target="https://docs.microsoft.com/en-us/sql/advanced-analytics/tutorials/machine-learning-services-tutorials#a-namebkmkpythontutorialsapython-tutorial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hyperlink" Target="http://cliparting.com/free-baby-clip-art-422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2" name="TextBox 1"/>
          <p:cNvSpPr txBox="1"/>
          <p:nvPr/>
        </p:nvSpPr>
        <p:spPr>
          <a:xfrm>
            <a:off x="246276" y="5440174"/>
            <a:ext cx="3336170" cy="892552"/>
          </a:xfrm>
          <a:prstGeom prst="rect">
            <a:avLst/>
          </a:prstGeom>
          <a:noFill/>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Bryan Cafferky</a:t>
            </a:r>
          </a:p>
          <a:p>
            <a:pPr algn="ctr"/>
            <a:r>
              <a:rPr lang="en-US" sz="2400" i="1" dirty="0">
                <a:solidFill>
                  <a:srgbClr val="FFFF00"/>
                </a:solidFill>
                <a:latin typeface="Arial" panose="020B0604020202020204" pitchFamily="34" charset="0"/>
                <a:cs typeface="Arial" panose="020B0604020202020204" pitchFamily="34" charset="0"/>
              </a:rPr>
              <a:t>Data Solutions Enabler</a:t>
            </a:r>
          </a:p>
        </p:txBody>
      </p:sp>
      <p:sp>
        <p:nvSpPr>
          <p:cNvPr id="8" name="TextBox 7">
            <a:extLst>
              <a:ext uri="{FF2B5EF4-FFF2-40B4-BE49-F238E27FC236}">
                <a16:creationId xmlns:a16="http://schemas.microsoft.com/office/drawing/2014/main" id="{04653E03-8F68-413A-9BCF-124CE7EF3EC0}"/>
              </a:ext>
            </a:extLst>
          </p:cNvPr>
          <p:cNvSpPr txBox="1"/>
          <p:nvPr/>
        </p:nvSpPr>
        <p:spPr>
          <a:xfrm>
            <a:off x="6478097" y="3718182"/>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pic>
        <p:nvPicPr>
          <p:cNvPr id="6" name="Picture 5">
            <a:extLst>
              <a:ext uri="{FF2B5EF4-FFF2-40B4-BE49-F238E27FC236}">
                <a16:creationId xmlns:a16="http://schemas.microsoft.com/office/drawing/2014/main" id="{BC5C070B-EFE8-4D4A-9391-9DD062C25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5921" y="1287491"/>
            <a:ext cx="5779649" cy="3853099"/>
          </a:xfrm>
          <a:prstGeom prst="rect">
            <a:avLst/>
          </a:prstGeom>
        </p:spPr>
      </p:pic>
      <p:sp>
        <p:nvSpPr>
          <p:cNvPr id="3" name="Rectangle 2">
            <a:extLst>
              <a:ext uri="{FF2B5EF4-FFF2-40B4-BE49-F238E27FC236}">
                <a16:creationId xmlns:a16="http://schemas.microsoft.com/office/drawing/2014/main" id="{5D34C9C0-26D6-4FAB-9D25-E094105C61DC}"/>
              </a:ext>
            </a:extLst>
          </p:cNvPr>
          <p:cNvSpPr/>
          <p:nvPr/>
        </p:nvSpPr>
        <p:spPr>
          <a:xfrm>
            <a:off x="0" y="6428081"/>
            <a:ext cx="12017830" cy="369332"/>
          </a:xfrm>
          <a:prstGeom prst="rect">
            <a:avLst/>
          </a:prstGeom>
        </p:spPr>
        <p:txBody>
          <a:bodyPr wrap="square">
            <a:spAutoFit/>
          </a:bodyPr>
          <a:lstStyle/>
          <a:p>
            <a:r>
              <a:rPr lang="en-US" dirty="0">
                <a:hlinkClick r:id="rId4"/>
              </a:rPr>
              <a:t>https://docs.microsoft.com/en-us/sql/sql-server/editions-and-components-of-sql-server-2017?view=sql-server-2017</a:t>
            </a:r>
            <a:endParaRPr lang="en-US" dirty="0"/>
          </a:p>
        </p:txBody>
      </p:sp>
      <p:pic>
        <p:nvPicPr>
          <p:cNvPr id="9" name="Picture 8" descr="A person smiling for the camera&#10;&#10;Description generated with very high confidence">
            <a:extLst>
              <a:ext uri="{FF2B5EF4-FFF2-40B4-BE49-F238E27FC236}">
                <a16:creationId xmlns:a16="http://schemas.microsoft.com/office/drawing/2014/main" id="{B17EAB5E-31EE-4BD6-91B9-099C16A27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54" y="3539669"/>
            <a:ext cx="1744563" cy="1744563"/>
          </a:xfrm>
          <a:prstGeom prst="rect">
            <a:avLst/>
          </a:prstGeom>
        </p:spPr>
      </p:pic>
      <p:sp>
        <p:nvSpPr>
          <p:cNvPr id="5" name="Rectangle 4">
            <a:extLst>
              <a:ext uri="{FF2B5EF4-FFF2-40B4-BE49-F238E27FC236}">
                <a16:creationId xmlns:a16="http://schemas.microsoft.com/office/drawing/2014/main" id="{D93542C5-ACC9-4C8D-9ECE-D038FFFCADA2}"/>
              </a:ext>
            </a:extLst>
          </p:cNvPr>
          <p:cNvSpPr/>
          <p:nvPr/>
        </p:nvSpPr>
        <p:spPr>
          <a:xfrm>
            <a:off x="3828723" y="5424785"/>
            <a:ext cx="4976812" cy="461665"/>
          </a:xfrm>
          <a:prstGeom prst="rect">
            <a:avLst/>
          </a:prstGeom>
        </p:spPr>
        <p:txBody>
          <a:bodyPr wrap="none">
            <a:spAutoFit/>
          </a:bodyPr>
          <a:lstStyle/>
          <a:p>
            <a:r>
              <a:rPr lang="en-US" sz="2400" dirty="0">
                <a:solidFill>
                  <a:schemeClr val="bg1"/>
                </a:solidFill>
              </a:rPr>
              <a:t>https://github.com/bcafferky/shared</a:t>
            </a:r>
          </a:p>
        </p:txBody>
      </p:sp>
      <p:sp>
        <p:nvSpPr>
          <p:cNvPr id="10" name="TextBox 9">
            <a:extLst>
              <a:ext uri="{FF2B5EF4-FFF2-40B4-BE49-F238E27FC236}">
                <a16:creationId xmlns:a16="http://schemas.microsoft.com/office/drawing/2014/main" id="{E79DD145-76AF-4BE7-B59F-E669D07C17A4}"/>
              </a:ext>
            </a:extLst>
          </p:cNvPr>
          <p:cNvSpPr txBox="1"/>
          <p:nvPr/>
        </p:nvSpPr>
        <p:spPr>
          <a:xfrm>
            <a:off x="552274" y="268807"/>
            <a:ext cx="11087459" cy="769441"/>
          </a:xfrm>
          <a:prstGeom prst="rect">
            <a:avLst/>
          </a:prstGeom>
          <a:noFill/>
        </p:spPr>
        <p:txBody>
          <a:bodyPr wrap="none" rtlCol="0">
            <a:spAutoFit/>
          </a:bodyPr>
          <a:lstStyle/>
          <a:p>
            <a:pPr algn="ctr"/>
            <a:r>
              <a:rPr lang="en-US" sz="4400" dirty="0">
                <a:solidFill>
                  <a:srgbClr val="FFFF00"/>
                </a:solidFill>
                <a:latin typeface="Arial" panose="020B0604020202020204" pitchFamily="34" charset="0"/>
                <a:cs typeface="Arial" panose="020B0604020202020204" pitchFamily="34" charset="0"/>
              </a:rPr>
              <a:t>SQL Server 2017 BI and Analytics Features</a:t>
            </a:r>
            <a:endParaRPr lang="en-US" sz="4400" i="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6365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225">
              <a:lnSpc>
                <a:spcPct val="100000"/>
              </a:lnSpc>
              <a:spcBef>
                <a:spcPts val="0"/>
              </a:spcBef>
              <a:defRPr/>
            </a:pPr>
            <a:r>
              <a:rPr lang="en-US" dirty="0"/>
              <a:t>Optimized query processing</a:t>
            </a:r>
            <a:br>
              <a:rPr lang="en-US" dirty="0"/>
            </a:br>
            <a:r>
              <a:rPr lang="en-US" sz="2000" b="1" kern="0" cap="none" spc="100" dirty="0">
                <a:ln>
                  <a:noFill/>
                </a:ln>
                <a:solidFill>
                  <a:srgbClr val="FFFFFF"/>
                </a:solidFill>
                <a:latin typeface="Segoe UI Semibold" charset="0"/>
                <a:cs typeface="Segoe UI Semibold" charset="0"/>
              </a:rPr>
              <a:t>Improved efficiency with</a:t>
            </a:r>
            <a:br>
              <a:rPr lang="en-US" sz="2000" b="1" kern="0" cap="none" spc="100" dirty="0">
                <a:ln>
                  <a:noFill/>
                </a:ln>
                <a:solidFill>
                  <a:srgbClr val="FFFFFF"/>
                </a:solidFill>
                <a:latin typeface="Segoe UI Semibold" charset="0"/>
                <a:cs typeface="Segoe UI Semibold" charset="0"/>
              </a:rPr>
            </a:br>
            <a:r>
              <a:rPr lang="en-US" sz="2000" b="1" kern="0" cap="none" spc="100" dirty="0">
                <a:ln>
                  <a:noFill/>
                </a:ln>
                <a:solidFill>
                  <a:srgbClr val="FFFFFF"/>
                </a:solidFill>
                <a:latin typeface="Segoe UI Semibold" charset="0"/>
                <a:cs typeface="Segoe UI Semibold" charset="0"/>
              </a:rPr>
              <a:t>Adaptive Query Processing</a:t>
            </a:r>
            <a:endParaRPr lang="en-US" dirty="0"/>
          </a:p>
        </p:txBody>
      </p:sp>
      <p:sp>
        <p:nvSpPr>
          <p:cNvPr id="5" name="Text Placeholder 4">
            <a:extLst>
              <a:ext uri="{FF2B5EF4-FFF2-40B4-BE49-F238E27FC236}">
                <a16:creationId xmlns:a16="http://schemas.microsoft.com/office/drawing/2014/main" id="{C66BF8A9-29BF-4315-B34F-C29793AD07C3}"/>
              </a:ext>
            </a:extLst>
          </p:cNvPr>
          <p:cNvSpPr>
            <a:spLocks noGrp="1"/>
          </p:cNvSpPr>
          <p:nvPr>
            <p:ph type="body" sz="quarter" idx="10"/>
          </p:nvPr>
        </p:nvSpPr>
        <p:spPr>
          <a:xfrm>
            <a:off x="270068" y="2219967"/>
            <a:ext cx="4770168" cy="1836140"/>
          </a:xfrm>
        </p:spPr>
        <p:txBody>
          <a:bodyPr/>
          <a:lstStyle/>
          <a:p>
            <a:pPr lvl="0"/>
            <a:r>
              <a:rPr lang="en-US" dirty="0"/>
              <a:t>Optimize memory grants for repeatable queries to avoid over or under allocating</a:t>
            </a:r>
          </a:p>
          <a:p>
            <a:pPr lvl="0"/>
            <a:r>
              <a:rPr lang="en-US" dirty="0"/>
              <a:t>Adjust data join strategy </a:t>
            </a:r>
            <a:br>
              <a:rPr lang="en-US" dirty="0"/>
            </a:br>
            <a:r>
              <a:rPr lang="en-US" dirty="0"/>
              <a:t>for small or large tables to speed joins </a:t>
            </a:r>
          </a:p>
          <a:p>
            <a:pPr lvl="0"/>
            <a:r>
              <a:rPr lang="en-US" dirty="0"/>
              <a:t>Batch mode for memory grant feedback and adaptive joins </a:t>
            </a:r>
          </a:p>
        </p:txBody>
      </p:sp>
      <p:sp>
        <p:nvSpPr>
          <p:cNvPr id="86" name="TextBox 85">
            <a:extLst>
              <a:ext uri="{FF2B5EF4-FFF2-40B4-BE49-F238E27FC236}">
                <a16:creationId xmlns:a16="http://schemas.microsoft.com/office/drawing/2014/main" id="{512165D6-76BB-4507-A5A7-3523B5A64176}"/>
              </a:ext>
            </a:extLst>
          </p:cNvPr>
          <p:cNvSpPr txBox="1"/>
          <p:nvPr/>
        </p:nvSpPr>
        <p:spPr>
          <a:xfrm>
            <a:off x="8523021" y="2689115"/>
            <a:ext cx="645570" cy="233108"/>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83" name="TextBox 82">
            <a:extLst>
              <a:ext uri="{FF2B5EF4-FFF2-40B4-BE49-F238E27FC236}">
                <a16:creationId xmlns:a16="http://schemas.microsoft.com/office/drawing/2014/main" id="{3492DBC1-DB83-4431-AD93-6EF7E9096B6D}"/>
              </a:ext>
            </a:extLst>
          </p:cNvPr>
          <p:cNvSpPr txBox="1"/>
          <p:nvPr/>
        </p:nvSpPr>
        <p:spPr>
          <a:xfrm>
            <a:off x="9479579" y="3655029"/>
            <a:ext cx="677386" cy="39005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71" name="Arc 70">
            <a:extLst>
              <a:ext uri="{FF2B5EF4-FFF2-40B4-BE49-F238E27FC236}">
                <a16:creationId xmlns:a16="http://schemas.microsoft.com/office/drawing/2014/main" id="{3698441A-9B19-4698-A846-25E52297975D}"/>
              </a:ext>
            </a:extLst>
          </p:cNvPr>
          <p:cNvSpPr/>
          <p:nvPr/>
        </p:nvSpPr>
        <p:spPr>
          <a:xfrm>
            <a:off x="8450648" y="2477491"/>
            <a:ext cx="1364025" cy="1364026"/>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72" name="Arc 71">
            <a:extLst>
              <a:ext uri="{FF2B5EF4-FFF2-40B4-BE49-F238E27FC236}">
                <a16:creationId xmlns:a16="http://schemas.microsoft.com/office/drawing/2014/main" id="{0705EBE2-9CF5-4BEA-B326-F6B51045FA4F}"/>
              </a:ext>
            </a:extLst>
          </p:cNvPr>
          <p:cNvSpPr/>
          <p:nvPr/>
        </p:nvSpPr>
        <p:spPr>
          <a:xfrm rot="5400000">
            <a:off x="8442603" y="3176934"/>
            <a:ext cx="1364026" cy="1364025"/>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73" name="Arc 72">
            <a:extLst>
              <a:ext uri="{FF2B5EF4-FFF2-40B4-BE49-F238E27FC236}">
                <a16:creationId xmlns:a16="http://schemas.microsoft.com/office/drawing/2014/main" id="{1D226D9B-7C2E-42CD-A24C-DA2E7D332D44}"/>
              </a:ext>
            </a:extLst>
          </p:cNvPr>
          <p:cNvSpPr/>
          <p:nvPr/>
        </p:nvSpPr>
        <p:spPr>
          <a:xfrm rot="10800000">
            <a:off x="7833577" y="3176932"/>
            <a:ext cx="1364025" cy="1364025"/>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74" name="Arc 73">
            <a:extLst>
              <a:ext uri="{FF2B5EF4-FFF2-40B4-BE49-F238E27FC236}">
                <a16:creationId xmlns:a16="http://schemas.microsoft.com/office/drawing/2014/main" id="{659A4926-0057-47B1-A215-1106B51DD1F8}"/>
              </a:ext>
            </a:extLst>
          </p:cNvPr>
          <p:cNvSpPr/>
          <p:nvPr/>
        </p:nvSpPr>
        <p:spPr>
          <a:xfrm rot="16200000">
            <a:off x="7835500" y="2477493"/>
            <a:ext cx="1364025" cy="1364025"/>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a:solidFill>
                <a:srgbClr val="505050"/>
              </a:solidFill>
              <a:latin typeface="Segoe UI"/>
            </a:endParaRPr>
          </a:p>
        </p:txBody>
      </p:sp>
      <p:sp>
        <p:nvSpPr>
          <p:cNvPr id="80" name="TextBox 79">
            <a:extLst>
              <a:ext uri="{FF2B5EF4-FFF2-40B4-BE49-F238E27FC236}">
                <a16:creationId xmlns:a16="http://schemas.microsoft.com/office/drawing/2014/main" id="{B44F6D42-33DB-42F6-AC68-74BCD5028B74}"/>
              </a:ext>
            </a:extLst>
          </p:cNvPr>
          <p:cNvSpPr txBox="1"/>
          <p:nvPr/>
        </p:nvSpPr>
        <p:spPr>
          <a:xfrm>
            <a:off x="7568949" y="3618964"/>
            <a:ext cx="543246" cy="233108"/>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77" name="TextBox 76">
            <a:extLst>
              <a:ext uri="{FF2B5EF4-FFF2-40B4-BE49-F238E27FC236}">
                <a16:creationId xmlns:a16="http://schemas.microsoft.com/office/drawing/2014/main" id="{82A03030-6FB9-47CC-B35A-CEEAB1488848}"/>
              </a:ext>
            </a:extLst>
          </p:cNvPr>
          <p:cNvSpPr txBox="1"/>
          <p:nvPr/>
        </p:nvSpPr>
        <p:spPr>
          <a:xfrm>
            <a:off x="8410704" y="4763337"/>
            <a:ext cx="826242" cy="233108"/>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93" name="Rectangle 92">
            <a:extLst>
              <a:ext uri="{FF2B5EF4-FFF2-40B4-BE49-F238E27FC236}">
                <a16:creationId xmlns:a16="http://schemas.microsoft.com/office/drawing/2014/main" id="{DC9F9D19-B902-4072-A455-6A2D9A8B5FA5}"/>
              </a:ext>
            </a:extLst>
          </p:cNvPr>
          <p:cNvSpPr/>
          <p:nvPr/>
        </p:nvSpPr>
        <p:spPr>
          <a:xfrm>
            <a:off x="5508193" y="2111081"/>
            <a:ext cx="758008"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defTabSz="754235">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Before</a:t>
            </a:r>
          </a:p>
        </p:txBody>
      </p:sp>
      <p:grpSp>
        <p:nvGrpSpPr>
          <p:cNvPr id="96" name="Group 95">
            <a:extLst>
              <a:ext uri="{FF2B5EF4-FFF2-40B4-BE49-F238E27FC236}">
                <a16:creationId xmlns:a16="http://schemas.microsoft.com/office/drawing/2014/main" id="{54174EDF-F235-4F31-B5C0-7D0EB3FC758C}"/>
              </a:ext>
            </a:extLst>
          </p:cNvPr>
          <p:cNvGrpSpPr/>
          <p:nvPr/>
        </p:nvGrpSpPr>
        <p:grpSpPr>
          <a:xfrm>
            <a:off x="5497237" y="2583500"/>
            <a:ext cx="1462516" cy="1700506"/>
            <a:chOff x="478337" y="2963463"/>
            <a:chExt cx="1772997" cy="2061512"/>
          </a:xfrm>
          <a:noFill/>
        </p:grpSpPr>
        <p:sp>
          <p:nvSpPr>
            <p:cNvPr id="97" name="Rectangle: Rounded Corners 44">
              <a:extLst>
                <a:ext uri="{FF2B5EF4-FFF2-40B4-BE49-F238E27FC236}">
                  <a16:creationId xmlns:a16="http://schemas.microsoft.com/office/drawing/2014/main" id="{4E47BED3-3165-4B5E-A3DB-A5BD906737B0}"/>
                </a:ext>
              </a:extLst>
            </p:cNvPr>
            <p:cNvSpPr/>
            <p:nvPr/>
          </p:nvSpPr>
          <p:spPr>
            <a:xfrm>
              <a:off x="481836" y="2963463"/>
              <a:ext cx="858514" cy="694944"/>
            </a:xfrm>
            <a:prstGeom prst="round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prstClr val="white"/>
                </a:solidFill>
                <a:latin typeface="Segoe UI"/>
                <a:cs typeface="Segoe UI Semilight" panose="020B0402040204020203" pitchFamily="34" charset="0"/>
              </a:endParaRPr>
            </a:p>
          </p:txBody>
        </p:sp>
        <p:sp>
          <p:nvSpPr>
            <p:cNvPr id="98" name="TextBox 97">
              <a:extLst>
                <a:ext uri="{FF2B5EF4-FFF2-40B4-BE49-F238E27FC236}">
                  <a16:creationId xmlns:a16="http://schemas.microsoft.com/office/drawing/2014/main" id="{8CB50AB8-8E7B-4396-805E-345C5433938B}"/>
                </a:ext>
              </a:extLst>
            </p:cNvPr>
            <p:cNvSpPr txBox="1"/>
            <p:nvPr/>
          </p:nvSpPr>
          <p:spPr>
            <a:xfrm>
              <a:off x="582614" y="3091498"/>
              <a:ext cx="705657" cy="484584"/>
            </a:xfrm>
            <a:prstGeom prst="rect">
              <a:avLst/>
            </a:prstGeom>
            <a:grpFill/>
          </p:spPr>
          <p:txBody>
            <a:bodyPr wrap="square" lIns="0" tIns="0" rIns="0" bIns="0" rtlCol="0" anchor="t">
              <a:spAutoFit/>
            </a:bodyPr>
            <a:lstStyle/>
            <a:p>
              <a:pPr defTabSz="754235">
                <a:defRPr/>
              </a:pPr>
              <a:r>
                <a:rPr lang="en-US" sz="866" spc="248" dirty="0">
                  <a:solidFill>
                    <a:srgbClr val="002050"/>
                  </a:solidFill>
                  <a:latin typeface="Segoe UI"/>
                  <a:cs typeface="Segoe UI Semilight" panose="020B0402040204020203" pitchFamily="34" charset="0"/>
                </a:rPr>
                <a:t>101010101010101001</a:t>
              </a:r>
            </a:p>
          </p:txBody>
        </p:sp>
        <p:grpSp>
          <p:nvGrpSpPr>
            <p:cNvPr id="99" name="Group 98">
              <a:extLst>
                <a:ext uri="{FF2B5EF4-FFF2-40B4-BE49-F238E27FC236}">
                  <a16:creationId xmlns:a16="http://schemas.microsoft.com/office/drawing/2014/main" id="{39B9BD7E-2130-4A63-8994-191D4E4F6800}"/>
                </a:ext>
              </a:extLst>
            </p:cNvPr>
            <p:cNvGrpSpPr/>
            <p:nvPr/>
          </p:nvGrpSpPr>
          <p:grpSpPr>
            <a:xfrm>
              <a:off x="1392820" y="2963463"/>
              <a:ext cx="858514" cy="1258730"/>
              <a:chOff x="-908901" y="1954997"/>
              <a:chExt cx="858514" cy="1258730"/>
            </a:xfrm>
            <a:grpFill/>
          </p:grpSpPr>
          <p:sp>
            <p:nvSpPr>
              <p:cNvPr id="112" name="Rectangle: Rounded Corners 44">
                <a:extLst>
                  <a:ext uri="{FF2B5EF4-FFF2-40B4-BE49-F238E27FC236}">
                    <a16:creationId xmlns:a16="http://schemas.microsoft.com/office/drawing/2014/main" id="{87BBC442-F147-436E-B285-97AAB3CC46C7}"/>
                  </a:ext>
                </a:extLst>
              </p:cNvPr>
              <p:cNvSpPr/>
              <p:nvPr/>
            </p:nvSpPr>
            <p:spPr>
              <a:xfrm>
                <a:off x="-908901" y="1954997"/>
                <a:ext cx="858514" cy="362865"/>
              </a:xfrm>
              <a:prstGeom prst="round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prstClr val="white"/>
                  </a:solidFill>
                  <a:latin typeface="Segoe UI"/>
                  <a:cs typeface="Segoe UI Semilight" panose="020B0402040204020203" pitchFamily="34" charset="0"/>
                </a:endParaRPr>
              </a:p>
            </p:txBody>
          </p:sp>
          <p:sp>
            <p:nvSpPr>
              <p:cNvPr id="113" name="TextBox 112">
                <a:extLst>
                  <a:ext uri="{FF2B5EF4-FFF2-40B4-BE49-F238E27FC236}">
                    <a16:creationId xmlns:a16="http://schemas.microsoft.com/office/drawing/2014/main" id="{D81A7A36-322B-4EAD-A077-473D300A5AF2}"/>
                  </a:ext>
                </a:extLst>
              </p:cNvPr>
              <p:cNvSpPr txBox="1"/>
              <p:nvPr/>
            </p:nvSpPr>
            <p:spPr>
              <a:xfrm>
                <a:off x="-808124" y="2083032"/>
                <a:ext cx="705658" cy="1130695"/>
              </a:xfrm>
              <a:prstGeom prst="rect">
                <a:avLst/>
              </a:prstGeom>
              <a:grpFill/>
            </p:spPr>
            <p:txBody>
              <a:bodyPr wrap="square" lIns="0" tIns="0" rIns="0" bIns="0" rtlCol="0" anchor="t">
                <a:spAutoFit/>
              </a:bodyPr>
              <a:lstStyle/>
              <a:p>
                <a:pPr defTabSz="754235">
                  <a:defRPr/>
                </a:pPr>
                <a:r>
                  <a:rPr lang="en-US" sz="866" spc="248" dirty="0">
                    <a:solidFill>
                      <a:srgbClr val="002050"/>
                    </a:solidFill>
                    <a:latin typeface="Segoe UI"/>
                    <a:cs typeface="Segoe UI Semilight" panose="020B0402040204020203" pitchFamily="34" charset="0"/>
                  </a:rPr>
                  <a:t>101010010101101010010101</a:t>
                </a:r>
              </a:p>
              <a:p>
                <a:pPr defTabSz="754235">
                  <a:defRPr/>
                </a:pPr>
                <a:r>
                  <a:rPr lang="en-US" sz="866" spc="248" dirty="0">
                    <a:solidFill>
                      <a:srgbClr val="002050"/>
                    </a:solidFill>
                    <a:latin typeface="Segoe UI"/>
                    <a:cs typeface="Segoe UI Semilight" panose="020B0402040204020203" pitchFamily="34" charset="0"/>
                  </a:rPr>
                  <a:t>101010010101</a:t>
                </a:r>
              </a:p>
              <a:p>
                <a:pPr defTabSz="754235">
                  <a:defRPr/>
                </a:pPr>
                <a:r>
                  <a:rPr lang="en-US" sz="866" spc="248" dirty="0">
                    <a:solidFill>
                      <a:srgbClr val="002050"/>
                    </a:solidFill>
                    <a:latin typeface="Segoe UI"/>
                    <a:cs typeface="Segoe UI Semilight" panose="020B0402040204020203" pitchFamily="34" charset="0"/>
                  </a:rPr>
                  <a:t>101010</a:t>
                </a:r>
              </a:p>
            </p:txBody>
          </p:sp>
        </p:grpSp>
        <p:sp>
          <p:nvSpPr>
            <p:cNvPr id="100" name="Rectangle: Rounded Corners 44">
              <a:extLst>
                <a:ext uri="{FF2B5EF4-FFF2-40B4-BE49-F238E27FC236}">
                  <a16:creationId xmlns:a16="http://schemas.microsoft.com/office/drawing/2014/main" id="{13C18235-8AEB-4E7A-AD96-83553D39ED7C}"/>
                </a:ext>
              </a:extLst>
            </p:cNvPr>
            <p:cNvSpPr/>
            <p:nvPr/>
          </p:nvSpPr>
          <p:spPr>
            <a:xfrm>
              <a:off x="478337" y="3766245"/>
              <a:ext cx="858514" cy="365760"/>
            </a:xfrm>
            <a:prstGeom prst="round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prstClr val="white"/>
                </a:solidFill>
                <a:latin typeface="Segoe UI"/>
                <a:cs typeface="Segoe UI Semilight" panose="020B0402040204020203" pitchFamily="34" charset="0"/>
              </a:endParaRPr>
            </a:p>
          </p:txBody>
        </p:sp>
        <p:sp>
          <p:nvSpPr>
            <p:cNvPr id="101" name="TextBox 100">
              <a:extLst>
                <a:ext uri="{FF2B5EF4-FFF2-40B4-BE49-F238E27FC236}">
                  <a16:creationId xmlns:a16="http://schemas.microsoft.com/office/drawing/2014/main" id="{F5112B13-98FD-4F92-9830-E4C0C053F620}"/>
                </a:ext>
              </a:extLst>
            </p:cNvPr>
            <p:cNvSpPr txBox="1"/>
            <p:nvPr/>
          </p:nvSpPr>
          <p:spPr>
            <a:xfrm>
              <a:off x="579114" y="3894280"/>
              <a:ext cx="705657" cy="1130695"/>
            </a:xfrm>
            <a:prstGeom prst="rect">
              <a:avLst/>
            </a:prstGeom>
            <a:grpFill/>
          </p:spPr>
          <p:txBody>
            <a:bodyPr wrap="square" lIns="0" tIns="0" rIns="0" bIns="0" rtlCol="0" anchor="t">
              <a:spAutoFit/>
            </a:bodyPr>
            <a:lstStyle/>
            <a:p>
              <a:pPr defTabSz="754235">
                <a:defRPr/>
              </a:pPr>
              <a:r>
                <a:rPr lang="en-US" sz="866" spc="248" dirty="0">
                  <a:solidFill>
                    <a:srgbClr val="002050"/>
                  </a:solidFill>
                  <a:latin typeface="Segoe UI"/>
                  <a:cs typeface="Segoe UI Semilight" panose="020B0402040204020203" pitchFamily="34" charset="0"/>
                </a:rPr>
                <a:t>101010010101101010010101</a:t>
              </a:r>
            </a:p>
            <a:p>
              <a:pPr defTabSz="754235">
                <a:defRPr/>
              </a:pPr>
              <a:r>
                <a:rPr lang="en-US" sz="866" spc="248" dirty="0">
                  <a:solidFill>
                    <a:srgbClr val="002050"/>
                  </a:solidFill>
                  <a:latin typeface="Segoe UI"/>
                  <a:cs typeface="Segoe UI Semilight" panose="020B0402040204020203" pitchFamily="34" charset="0"/>
                </a:rPr>
                <a:t>101010010101</a:t>
              </a:r>
            </a:p>
            <a:p>
              <a:pPr defTabSz="754235">
                <a:defRPr/>
              </a:pPr>
              <a:r>
                <a:rPr lang="en-US" sz="866" spc="248" dirty="0">
                  <a:solidFill>
                    <a:srgbClr val="002050"/>
                  </a:solidFill>
                  <a:latin typeface="Segoe UI"/>
                  <a:cs typeface="Segoe UI Semilight" panose="020B0402040204020203" pitchFamily="34" charset="0"/>
                </a:rPr>
                <a:t>101010</a:t>
              </a:r>
            </a:p>
          </p:txBody>
        </p:sp>
        <p:grpSp>
          <p:nvGrpSpPr>
            <p:cNvPr id="102" name="Group 101">
              <a:extLst>
                <a:ext uri="{FF2B5EF4-FFF2-40B4-BE49-F238E27FC236}">
                  <a16:creationId xmlns:a16="http://schemas.microsoft.com/office/drawing/2014/main" id="{DC3EE7E3-B120-49DF-8128-8B0E7898AA8C}"/>
                </a:ext>
              </a:extLst>
            </p:cNvPr>
            <p:cNvGrpSpPr/>
            <p:nvPr/>
          </p:nvGrpSpPr>
          <p:grpSpPr>
            <a:xfrm>
              <a:off x="1389321" y="4255004"/>
              <a:ext cx="858514" cy="697842"/>
              <a:chOff x="-908901" y="1954998"/>
              <a:chExt cx="858514" cy="697842"/>
            </a:xfrm>
            <a:grpFill/>
          </p:grpSpPr>
          <p:sp>
            <p:nvSpPr>
              <p:cNvPr id="110" name="Rectangle: Rounded Corners 44">
                <a:extLst>
                  <a:ext uri="{FF2B5EF4-FFF2-40B4-BE49-F238E27FC236}">
                    <a16:creationId xmlns:a16="http://schemas.microsoft.com/office/drawing/2014/main" id="{A46C68BB-2755-4445-B70F-895486B5671D}"/>
                  </a:ext>
                </a:extLst>
              </p:cNvPr>
              <p:cNvSpPr/>
              <p:nvPr/>
            </p:nvSpPr>
            <p:spPr>
              <a:xfrm>
                <a:off x="-908901" y="1954998"/>
                <a:ext cx="858514" cy="697842"/>
              </a:xfrm>
              <a:prstGeom prst="round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prstClr val="white"/>
                  </a:solidFill>
                  <a:latin typeface="Segoe UI"/>
                  <a:cs typeface="Segoe UI Semilight" panose="020B0402040204020203" pitchFamily="34" charset="0"/>
                </a:endParaRPr>
              </a:p>
            </p:txBody>
          </p:sp>
          <p:sp>
            <p:nvSpPr>
              <p:cNvPr id="111" name="TextBox 110">
                <a:extLst>
                  <a:ext uri="{FF2B5EF4-FFF2-40B4-BE49-F238E27FC236}">
                    <a16:creationId xmlns:a16="http://schemas.microsoft.com/office/drawing/2014/main" id="{D26E67E9-5AEB-42AF-8D0B-4FDF9A71BFEF}"/>
                  </a:ext>
                </a:extLst>
              </p:cNvPr>
              <p:cNvSpPr txBox="1"/>
              <p:nvPr/>
            </p:nvSpPr>
            <p:spPr>
              <a:xfrm>
                <a:off x="-808124" y="2071485"/>
                <a:ext cx="705658" cy="484584"/>
              </a:xfrm>
              <a:prstGeom prst="rect">
                <a:avLst/>
              </a:prstGeom>
              <a:grpFill/>
            </p:spPr>
            <p:txBody>
              <a:bodyPr wrap="square" lIns="0" tIns="0" rIns="0" bIns="0" rtlCol="0" anchor="t">
                <a:spAutoFit/>
              </a:bodyPr>
              <a:lstStyle/>
              <a:p>
                <a:pPr defTabSz="754235">
                  <a:defRPr/>
                </a:pPr>
                <a:r>
                  <a:rPr lang="en-US" sz="866" spc="248" dirty="0">
                    <a:solidFill>
                      <a:srgbClr val="002050"/>
                    </a:solidFill>
                    <a:latin typeface="Segoe UI"/>
                    <a:cs typeface="Segoe UI Semilight" panose="020B0402040204020203" pitchFamily="34" charset="0"/>
                  </a:rPr>
                  <a:t>101010010101101010</a:t>
                </a:r>
              </a:p>
            </p:txBody>
          </p:sp>
        </p:grpSp>
      </p:grpSp>
      <p:sp>
        <p:nvSpPr>
          <p:cNvPr id="114" name="Rectangle 113">
            <a:extLst>
              <a:ext uri="{FF2B5EF4-FFF2-40B4-BE49-F238E27FC236}">
                <a16:creationId xmlns:a16="http://schemas.microsoft.com/office/drawing/2014/main" id="{21EEB898-66C5-4E50-8561-878CE1A36429}"/>
              </a:ext>
            </a:extLst>
          </p:cNvPr>
          <p:cNvSpPr/>
          <p:nvPr/>
        </p:nvSpPr>
        <p:spPr>
          <a:xfrm>
            <a:off x="10505394" y="2112175"/>
            <a:ext cx="758008"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defTabSz="754235">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After</a:t>
            </a:r>
          </a:p>
        </p:txBody>
      </p:sp>
      <p:grpSp>
        <p:nvGrpSpPr>
          <p:cNvPr id="115" name="Group 114">
            <a:extLst>
              <a:ext uri="{FF2B5EF4-FFF2-40B4-BE49-F238E27FC236}">
                <a16:creationId xmlns:a16="http://schemas.microsoft.com/office/drawing/2014/main" id="{A4C3F622-4F9F-49DF-BB44-219522393BBA}"/>
              </a:ext>
            </a:extLst>
          </p:cNvPr>
          <p:cNvGrpSpPr/>
          <p:nvPr/>
        </p:nvGrpSpPr>
        <p:grpSpPr>
          <a:xfrm>
            <a:off x="10533085" y="2587371"/>
            <a:ext cx="1476171" cy="2081270"/>
            <a:chOff x="5163017" y="3104904"/>
            <a:chExt cx="1789552" cy="2523109"/>
          </a:xfrm>
        </p:grpSpPr>
        <p:sp>
          <p:nvSpPr>
            <p:cNvPr id="116" name="Rectangle: Rounded Corners 44">
              <a:extLst>
                <a:ext uri="{FF2B5EF4-FFF2-40B4-BE49-F238E27FC236}">
                  <a16:creationId xmlns:a16="http://schemas.microsoft.com/office/drawing/2014/main" id="{BE505008-0FD7-4494-B4A1-4B1155615573}"/>
                </a:ext>
              </a:extLst>
            </p:cNvPr>
            <p:cNvSpPr/>
            <p:nvPr/>
          </p:nvSpPr>
          <p:spPr>
            <a:xfrm>
              <a:off x="5163018" y="3104904"/>
              <a:ext cx="858514" cy="1240953"/>
            </a:xfrm>
            <a:prstGeom prst="roundRect">
              <a:avLst>
                <a:gd name="adj" fmla="val 11303"/>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19" name="TextBox 118">
              <a:extLst>
                <a:ext uri="{FF2B5EF4-FFF2-40B4-BE49-F238E27FC236}">
                  <a16:creationId xmlns:a16="http://schemas.microsoft.com/office/drawing/2014/main" id="{D7168B95-DA20-42DE-8D01-A20B6F83C52A}"/>
                </a:ext>
              </a:extLst>
            </p:cNvPr>
            <p:cNvSpPr txBox="1"/>
            <p:nvPr/>
          </p:nvSpPr>
          <p:spPr>
            <a:xfrm>
              <a:off x="5245362" y="3240632"/>
              <a:ext cx="705656" cy="969168"/>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101010101010101001010101010101001010</a:t>
              </a:r>
            </a:p>
          </p:txBody>
        </p:sp>
        <p:sp>
          <p:nvSpPr>
            <p:cNvPr id="120" name="Rectangle: Rounded Corners 44">
              <a:extLst>
                <a:ext uri="{FF2B5EF4-FFF2-40B4-BE49-F238E27FC236}">
                  <a16:creationId xmlns:a16="http://schemas.microsoft.com/office/drawing/2014/main" id="{C5F42ED1-8887-4EDA-8EF4-8BD0605BC08B}"/>
                </a:ext>
              </a:extLst>
            </p:cNvPr>
            <p:cNvSpPr/>
            <p:nvPr/>
          </p:nvSpPr>
          <p:spPr>
            <a:xfrm>
              <a:off x="6080695" y="3104904"/>
              <a:ext cx="858514" cy="5917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21" name="TextBox 120">
              <a:extLst>
                <a:ext uri="{FF2B5EF4-FFF2-40B4-BE49-F238E27FC236}">
                  <a16:creationId xmlns:a16="http://schemas.microsoft.com/office/drawing/2014/main" id="{F6F0BF96-2639-43C3-9FE0-3D8CAF80CA11}"/>
                </a:ext>
              </a:extLst>
            </p:cNvPr>
            <p:cNvSpPr txBox="1"/>
            <p:nvPr/>
          </p:nvSpPr>
          <p:spPr>
            <a:xfrm>
              <a:off x="6181618" y="3158392"/>
              <a:ext cx="705656"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a:t>
              </a:r>
            </a:p>
          </p:txBody>
        </p:sp>
        <p:sp>
          <p:nvSpPr>
            <p:cNvPr id="122" name="Rectangle: Rounded Corners 44">
              <a:extLst>
                <a:ext uri="{FF2B5EF4-FFF2-40B4-BE49-F238E27FC236}">
                  <a16:creationId xmlns:a16="http://schemas.microsoft.com/office/drawing/2014/main" id="{2F6320C6-564E-4C1A-8C2D-00AA5A832CF7}"/>
                </a:ext>
              </a:extLst>
            </p:cNvPr>
            <p:cNvSpPr/>
            <p:nvPr/>
          </p:nvSpPr>
          <p:spPr>
            <a:xfrm>
              <a:off x="6080695" y="3747003"/>
              <a:ext cx="858514" cy="5917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25" name="TextBox 124">
              <a:extLst>
                <a:ext uri="{FF2B5EF4-FFF2-40B4-BE49-F238E27FC236}">
                  <a16:creationId xmlns:a16="http://schemas.microsoft.com/office/drawing/2014/main" id="{1FBD6B00-C434-46D1-8C68-E7888CC32052}"/>
                </a:ext>
              </a:extLst>
            </p:cNvPr>
            <p:cNvSpPr txBox="1"/>
            <p:nvPr/>
          </p:nvSpPr>
          <p:spPr>
            <a:xfrm>
              <a:off x="6181618" y="3807621"/>
              <a:ext cx="705656"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a:t>
              </a:r>
            </a:p>
          </p:txBody>
        </p:sp>
        <p:sp>
          <p:nvSpPr>
            <p:cNvPr id="128" name="Rectangle: Rounded Corners 44">
              <a:extLst>
                <a:ext uri="{FF2B5EF4-FFF2-40B4-BE49-F238E27FC236}">
                  <a16:creationId xmlns:a16="http://schemas.microsoft.com/office/drawing/2014/main" id="{3A2F7F71-C939-4DB8-A222-59D5FCF7FF50}"/>
                </a:ext>
              </a:extLst>
            </p:cNvPr>
            <p:cNvSpPr/>
            <p:nvPr/>
          </p:nvSpPr>
          <p:spPr>
            <a:xfrm>
              <a:off x="6080695" y="4389102"/>
              <a:ext cx="858514" cy="591725"/>
            </a:xfrm>
            <a:prstGeom prst="roundRect">
              <a:avLst>
                <a:gd name="adj" fmla="val 10688"/>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31" name="TextBox 130">
              <a:extLst>
                <a:ext uri="{FF2B5EF4-FFF2-40B4-BE49-F238E27FC236}">
                  <a16:creationId xmlns:a16="http://schemas.microsoft.com/office/drawing/2014/main" id="{3C450993-BEB6-419B-8A44-39C23A82EEFF}"/>
                </a:ext>
              </a:extLst>
            </p:cNvPr>
            <p:cNvSpPr txBox="1"/>
            <p:nvPr/>
          </p:nvSpPr>
          <p:spPr>
            <a:xfrm>
              <a:off x="6181618" y="4446156"/>
              <a:ext cx="705656"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a:t>
              </a:r>
            </a:p>
          </p:txBody>
        </p:sp>
        <p:sp>
          <p:nvSpPr>
            <p:cNvPr id="134" name="Rectangle: Rounded Corners 44">
              <a:extLst>
                <a:ext uri="{FF2B5EF4-FFF2-40B4-BE49-F238E27FC236}">
                  <a16:creationId xmlns:a16="http://schemas.microsoft.com/office/drawing/2014/main" id="{64CC396F-AD92-4B33-913B-083B063CF6C1}"/>
                </a:ext>
              </a:extLst>
            </p:cNvPr>
            <p:cNvSpPr/>
            <p:nvPr/>
          </p:nvSpPr>
          <p:spPr>
            <a:xfrm>
              <a:off x="6080695" y="5033653"/>
              <a:ext cx="402336" cy="59436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37" name="TextBox 136">
              <a:extLst>
                <a:ext uri="{FF2B5EF4-FFF2-40B4-BE49-F238E27FC236}">
                  <a16:creationId xmlns:a16="http://schemas.microsoft.com/office/drawing/2014/main" id="{B2954034-8A0A-49B6-9BDE-5ECB09148A8D}"/>
                </a:ext>
              </a:extLst>
            </p:cNvPr>
            <p:cNvSpPr txBox="1"/>
            <p:nvPr/>
          </p:nvSpPr>
          <p:spPr>
            <a:xfrm>
              <a:off x="6125000" y="5089592"/>
              <a:ext cx="366347"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a:t>
              </a:r>
            </a:p>
          </p:txBody>
        </p:sp>
        <p:sp>
          <p:nvSpPr>
            <p:cNvPr id="138" name="Rectangle: Rounded Corners 44">
              <a:extLst>
                <a:ext uri="{FF2B5EF4-FFF2-40B4-BE49-F238E27FC236}">
                  <a16:creationId xmlns:a16="http://schemas.microsoft.com/office/drawing/2014/main" id="{C3920FF0-2CB7-404D-97B1-03100A8110EC}"/>
                </a:ext>
              </a:extLst>
            </p:cNvPr>
            <p:cNvSpPr/>
            <p:nvPr/>
          </p:nvSpPr>
          <p:spPr>
            <a:xfrm>
              <a:off x="6536873" y="5033653"/>
              <a:ext cx="402336" cy="59436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39" name="TextBox 138">
              <a:extLst>
                <a:ext uri="{FF2B5EF4-FFF2-40B4-BE49-F238E27FC236}">
                  <a16:creationId xmlns:a16="http://schemas.microsoft.com/office/drawing/2014/main" id="{D6139F8E-64CA-4943-BE6F-2B61429358DA}"/>
                </a:ext>
              </a:extLst>
            </p:cNvPr>
            <p:cNvSpPr txBox="1"/>
            <p:nvPr/>
          </p:nvSpPr>
          <p:spPr>
            <a:xfrm>
              <a:off x="6586222" y="5089592"/>
              <a:ext cx="366347"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a:t>
              </a:r>
            </a:p>
          </p:txBody>
        </p:sp>
        <p:sp>
          <p:nvSpPr>
            <p:cNvPr id="141" name="Rectangle: Rounded Corners 44">
              <a:extLst>
                <a:ext uri="{FF2B5EF4-FFF2-40B4-BE49-F238E27FC236}">
                  <a16:creationId xmlns:a16="http://schemas.microsoft.com/office/drawing/2014/main" id="{3BAB86C4-6055-4702-AA70-65998C9DF999}"/>
                </a:ext>
              </a:extLst>
            </p:cNvPr>
            <p:cNvSpPr/>
            <p:nvPr/>
          </p:nvSpPr>
          <p:spPr>
            <a:xfrm>
              <a:off x="5163017" y="4395119"/>
              <a:ext cx="401755" cy="5917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42" name="TextBox 141">
              <a:extLst>
                <a:ext uri="{FF2B5EF4-FFF2-40B4-BE49-F238E27FC236}">
                  <a16:creationId xmlns:a16="http://schemas.microsoft.com/office/drawing/2014/main" id="{F481A9B6-7D5F-46C1-AA9F-C594F018EFBD}"/>
                </a:ext>
              </a:extLst>
            </p:cNvPr>
            <p:cNvSpPr txBox="1"/>
            <p:nvPr/>
          </p:nvSpPr>
          <p:spPr>
            <a:xfrm>
              <a:off x="5210895" y="4446156"/>
              <a:ext cx="348418"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a:t>
              </a:r>
            </a:p>
          </p:txBody>
        </p:sp>
        <p:sp>
          <p:nvSpPr>
            <p:cNvPr id="143" name="Rectangle: Rounded Corners 44">
              <a:extLst>
                <a:ext uri="{FF2B5EF4-FFF2-40B4-BE49-F238E27FC236}">
                  <a16:creationId xmlns:a16="http://schemas.microsoft.com/office/drawing/2014/main" id="{314741BA-997F-45D7-8C61-30497C92708A}"/>
                </a:ext>
              </a:extLst>
            </p:cNvPr>
            <p:cNvSpPr/>
            <p:nvPr/>
          </p:nvSpPr>
          <p:spPr>
            <a:xfrm>
              <a:off x="5619777" y="4395119"/>
              <a:ext cx="401755" cy="5917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44" name="TextBox 143">
              <a:extLst>
                <a:ext uri="{FF2B5EF4-FFF2-40B4-BE49-F238E27FC236}">
                  <a16:creationId xmlns:a16="http://schemas.microsoft.com/office/drawing/2014/main" id="{46815E06-1273-417A-BB8C-65FF5B297BA5}"/>
                </a:ext>
              </a:extLst>
            </p:cNvPr>
            <p:cNvSpPr txBox="1"/>
            <p:nvPr/>
          </p:nvSpPr>
          <p:spPr>
            <a:xfrm>
              <a:off x="5668104" y="4446156"/>
              <a:ext cx="348418"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a:t>
              </a:r>
            </a:p>
          </p:txBody>
        </p:sp>
        <p:sp>
          <p:nvSpPr>
            <p:cNvPr id="145" name="Rectangle: Rounded Corners 44">
              <a:extLst>
                <a:ext uri="{FF2B5EF4-FFF2-40B4-BE49-F238E27FC236}">
                  <a16:creationId xmlns:a16="http://schemas.microsoft.com/office/drawing/2014/main" id="{FF8A0C41-5867-4F18-94EA-FE9A28D9D0DE}"/>
                </a:ext>
              </a:extLst>
            </p:cNvPr>
            <p:cNvSpPr/>
            <p:nvPr/>
          </p:nvSpPr>
          <p:spPr>
            <a:xfrm>
              <a:off x="5163018" y="5033653"/>
              <a:ext cx="858514" cy="594360"/>
            </a:xfrm>
            <a:prstGeom prst="roundRect">
              <a:avLst>
                <a:gd name="adj" fmla="val 1163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46" name="TextBox 145">
              <a:extLst>
                <a:ext uri="{FF2B5EF4-FFF2-40B4-BE49-F238E27FC236}">
                  <a16:creationId xmlns:a16="http://schemas.microsoft.com/office/drawing/2014/main" id="{656637B1-70D7-40E3-80F7-BB97687CBA78}"/>
                </a:ext>
              </a:extLst>
            </p:cNvPr>
            <p:cNvSpPr txBox="1"/>
            <p:nvPr/>
          </p:nvSpPr>
          <p:spPr>
            <a:xfrm>
              <a:off x="5239447" y="5089592"/>
              <a:ext cx="705656"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a:t>
              </a:r>
            </a:p>
          </p:txBody>
        </p:sp>
      </p:grpSp>
      <p:sp>
        <p:nvSpPr>
          <p:cNvPr id="148" name="Rectangle 147">
            <a:extLst>
              <a:ext uri="{FF2B5EF4-FFF2-40B4-BE49-F238E27FC236}">
                <a16:creationId xmlns:a16="http://schemas.microsoft.com/office/drawing/2014/main" id="{D3BAD13E-F71F-489B-9588-33A15A50F978}"/>
              </a:ext>
            </a:extLst>
          </p:cNvPr>
          <p:cNvSpPr/>
          <p:nvPr/>
        </p:nvSpPr>
        <p:spPr>
          <a:xfrm>
            <a:off x="8223346" y="3329935"/>
            <a:ext cx="1248884" cy="406208"/>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Adaptive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153" name="Rectangle 152">
            <a:extLst>
              <a:ext uri="{FF2B5EF4-FFF2-40B4-BE49-F238E27FC236}">
                <a16:creationId xmlns:a16="http://schemas.microsoft.com/office/drawing/2014/main" id="{F80F1708-C3B3-4EBC-851E-8AB16479718F}"/>
              </a:ext>
            </a:extLst>
          </p:cNvPr>
          <p:cNvSpPr/>
          <p:nvPr/>
        </p:nvSpPr>
        <p:spPr>
          <a:xfrm>
            <a:off x="5832493" y="5302422"/>
            <a:ext cx="867422" cy="249264"/>
          </a:xfrm>
          <a:prstGeom prst="rect">
            <a:avLst/>
          </a:prstGeom>
        </p:spPr>
        <p:txBody>
          <a:bodyPr wrap="none">
            <a:spAutoFit/>
          </a:bodyPr>
          <a:lstStyle/>
          <a:p>
            <a:pPr algn="ctr" defTabSz="769141" fontAlgn="base">
              <a:spcBef>
                <a:spcPct val="0"/>
              </a:spcBef>
              <a:spcAft>
                <a:spcPct val="0"/>
              </a:spcAft>
              <a:defRPr/>
            </a:pPr>
            <a:r>
              <a:rPr lang="en-US" sz="1000" b="1" kern="0" dirty="0">
                <a:ln>
                  <a:solidFill>
                    <a:srgbClr val="FFFFFF">
                      <a:alpha val="0"/>
                    </a:srgbClr>
                  </a:solidFill>
                </a:ln>
                <a:solidFill>
                  <a:srgbClr val="000000"/>
                </a:solidFill>
                <a:latin typeface="Segoe UI Semibold" charset="0"/>
                <a:cs typeface="Segoe UI Semibold" charset="0"/>
              </a:rPr>
              <a:t>Spill to disk</a:t>
            </a:r>
          </a:p>
        </p:txBody>
      </p:sp>
      <p:sp>
        <p:nvSpPr>
          <p:cNvPr id="154" name="Right Brace 153">
            <a:extLst>
              <a:ext uri="{FF2B5EF4-FFF2-40B4-BE49-F238E27FC236}">
                <a16:creationId xmlns:a16="http://schemas.microsoft.com/office/drawing/2014/main" id="{1827EEB0-CED7-487A-A20D-2DE115429A59}"/>
              </a:ext>
            </a:extLst>
          </p:cNvPr>
          <p:cNvSpPr>
            <a:spLocks noChangeAspect="1"/>
          </p:cNvSpPr>
          <p:nvPr/>
        </p:nvSpPr>
        <p:spPr>
          <a:xfrm rot="5400000">
            <a:off x="6215831" y="4073562"/>
            <a:ext cx="100740" cy="1508546"/>
          </a:xfrm>
          <a:prstGeom prst="rightBrace">
            <a:avLst>
              <a:gd name="adj1" fmla="val 0"/>
              <a:gd name="adj2" fmla="val 50000"/>
            </a:avLst>
          </a:prstGeom>
          <a:ln w="12700">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81" name="Triangle 3">
            <a:extLst>
              <a:ext uri="{FF2B5EF4-FFF2-40B4-BE49-F238E27FC236}">
                <a16:creationId xmlns:a16="http://schemas.microsoft.com/office/drawing/2014/main" id="{CBC647ED-7ECD-491A-BA0F-771B11DD35AF}"/>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82" name="Text Placeholder 3">
            <a:extLst>
              <a:ext uri="{FF2B5EF4-FFF2-40B4-BE49-F238E27FC236}">
                <a16:creationId xmlns:a16="http://schemas.microsoft.com/office/drawing/2014/main" id="{AC4F63BB-307C-495F-8D0E-DA63BBBC3B77}"/>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D2D2D2"/>
              </a:buClr>
              <a:buNone/>
            </a:pPr>
            <a:r>
              <a:rPr lang="en-US" sz="1000" b="1" dirty="0">
                <a:solidFill>
                  <a:srgbClr val="FFFFFF"/>
                </a:solidFill>
                <a:latin typeface="Segoe UI" charset="0"/>
                <a:ea typeface="Segoe UI" charset="0"/>
                <a:cs typeface="Segoe UI" charset="0"/>
              </a:rPr>
              <a:t>Industry-leading performance</a:t>
            </a:r>
          </a:p>
        </p:txBody>
      </p:sp>
      <p:sp>
        <p:nvSpPr>
          <p:cNvPr id="89" name="Cylinder 88">
            <a:extLst>
              <a:ext uri="{FF2B5EF4-FFF2-40B4-BE49-F238E27FC236}">
                <a16:creationId xmlns:a16="http://schemas.microsoft.com/office/drawing/2014/main" id="{75147E10-6645-4AF7-80DD-AE12DAE07C5B}"/>
              </a:ext>
            </a:extLst>
          </p:cNvPr>
          <p:cNvSpPr/>
          <p:nvPr/>
        </p:nvSpPr>
        <p:spPr bwMode="auto">
          <a:xfrm>
            <a:off x="6138691" y="5009092"/>
            <a:ext cx="255023" cy="268311"/>
          </a:xfrm>
          <a:prstGeom prst="can">
            <a:avLst>
              <a:gd name="adj" fmla="val 39530"/>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765" dirty="0">
              <a:solidFill>
                <a:srgbClr val="0078D7"/>
              </a:solidFill>
              <a:latin typeface="Segoe UI Light"/>
              <a:ea typeface="Segoe UI" pitchFamily="34" charset="0"/>
              <a:cs typeface="Segoe UI" pitchFamily="34" charset="0"/>
            </a:endParaRPr>
          </a:p>
        </p:txBody>
      </p:sp>
      <p:sp>
        <p:nvSpPr>
          <p:cNvPr id="84" name="Rectangle: Rounded Corners 44">
            <a:extLst>
              <a:ext uri="{FF2B5EF4-FFF2-40B4-BE49-F238E27FC236}">
                <a16:creationId xmlns:a16="http://schemas.microsoft.com/office/drawing/2014/main" id="{512838C4-B9F8-4F79-8AB8-B3E87C886E39}"/>
              </a:ext>
            </a:extLst>
          </p:cNvPr>
          <p:cNvSpPr/>
          <p:nvPr/>
        </p:nvSpPr>
        <p:spPr>
          <a:xfrm>
            <a:off x="9590621" y="3209574"/>
            <a:ext cx="446691" cy="431529"/>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91" name="Group 11">
            <a:extLst>
              <a:ext uri="{FF2B5EF4-FFF2-40B4-BE49-F238E27FC236}">
                <a16:creationId xmlns:a16="http://schemas.microsoft.com/office/drawing/2014/main" id="{CEA31178-677F-4D83-9A4D-7AAD8A69AB04}"/>
              </a:ext>
            </a:extLst>
          </p:cNvPr>
          <p:cNvGrpSpPr>
            <a:grpSpLocks noChangeAspect="1"/>
          </p:cNvGrpSpPr>
          <p:nvPr/>
        </p:nvGrpSpPr>
        <p:grpSpPr bwMode="auto">
          <a:xfrm>
            <a:off x="7710175" y="3317502"/>
            <a:ext cx="246801" cy="268838"/>
            <a:chOff x="3861" y="4291602"/>
            <a:chExt cx="112" cy="244433"/>
          </a:xfrm>
        </p:grpSpPr>
        <p:sp>
          <p:nvSpPr>
            <p:cNvPr id="92" name="Freeform 12">
              <a:extLst>
                <a:ext uri="{FF2B5EF4-FFF2-40B4-BE49-F238E27FC236}">
                  <a16:creationId xmlns:a16="http://schemas.microsoft.com/office/drawing/2014/main" id="{9257BCD2-F8E3-4531-86EE-3484779F679E}"/>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4" name="Line 13">
              <a:extLst>
                <a:ext uri="{FF2B5EF4-FFF2-40B4-BE49-F238E27FC236}">
                  <a16:creationId xmlns:a16="http://schemas.microsoft.com/office/drawing/2014/main" id="{18B1980D-B30A-4E26-AA1C-649AD42D279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5" name="Line 14">
              <a:extLst>
                <a:ext uri="{FF2B5EF4-FFF2-40B4-BE49-F238E27FC236}">
                  <a16:creationId xmlns:a16="http://schemas.microsoft.com/office/drawing/2014/main" id="{9A66770F-871D-4432-894A-ECACEE957D82}"/>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103" name="Line 15">
              <a:extLst>
                <a:ext uri="{FF2B5EF4-FFF2-40B4-BE49-F238E27FC236}">
                  <a16:creationId xmlns:a16="http://schemas.microsoft.com/office/drawing/2014/main" id="{BE3FE54C-DD7E-417B-BB93-E2B8AE7BEB22}"/>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104" name="Line 16">
              <a:extLst>
                <a:ext uri="{FF2B5EF4-FFF2-40B4-BE49-F238E27FC236}">
                  <a16:creationId xmlns:a16="http://schemas.microsoft.com/office/drawing/2014/main" id="{1095E440-22BD-4A85-B01D-B2E05CB7D8D4}"/>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105" name="Line 17">
              <a:extLst>
                <a:ext uri="{FF2B5EF4-FFF2-40B4-BE49-F238E27FC236}">
                  <a16:creationId xmlns:a16="http://schemas.microsoft.com/office/drawing/2014/main" id="{36109419-1FE4-4BF6-94CA-4D2C0CD3100E}"/>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grpSp>
      <p:grpSp>
        <p:nvGrpSpPr>
          <p:cNvPr id="106" name="Group 4">
            <a:extLst>
              <a:ext uri="{FF2B5EF4-FFF2-40B4-BE49-F238E27FC236}">
                <a16:creationId xmlns:a16="http://schemas.microsoft.com/office/drawing/2014/main" id="{B1FDEC0B-174F-47DD-8250-22CA24818873}"/>
              </a:ext>
            </a:extLst>
          </p:cNvPr>
          <p:cNvGrpSpPr>
            <a:grpSpLocks noChangeAspect="1"/>
          </p:cNvGrpSpPr>
          <p:nvPr/>
        </p:nvGrpSpPr>
        <p:grpSpPr bwMode="auto">
          <a:xfrm>
            <a:off x="8742827" y="2282179"/>
            <a:ext cx="205956" cy="360799"/>
            <a:chOff x="866" y="3346"/>
            <a:chExt cx="137" cy="240"/>
          </a:xfrm>
        </p:grpSpPr>
        <p:sp>
          <p:nvSpPr>
            <p:cNvPr id="107" name="Freeform 5">
              <a:extLst>
                <a:ext uri="{FF2B5EF4-FFF2-40B4-BE49-F238E27FC236}">
                  <a16:creationId xmlns:a16="http://schemas.microsoft.com/office/drawing/2014/main" id="{D148BFCC-8001-4D09-9DC2-28DB9D66EE21}"/>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765">
                <a:solidFill>
                  <a:srgbClr val="000000"/>
                </a:solidFill>
                <a:latin typeface="Segoe UI"/>
              </a:endParaRPr>
            </a:p>
          </p:txBody>
        </p:sp>
        <p:sp>
          <p:nvSpPr>
            <p:cNvPr id="108" name="Freeform 6">
              <a:extLst>
                <a:ext uri="{FF2B5EF4-FFF2-40B4-BE49-F238E27FC236}">
                  <a16:creationId xmlns:a16="http://schemas.microsoft.com/office/drawing/2014/main" id="{0131A85B-EA29-4B06-90B8-84340A9F486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765">
                <a:solidFill>
                  <a:srgbClr val="000000"/>
                </a:solidFill>
                <a:latin typeface="Segoe UI"/>
              </a:endParaRPr>
            </a:p>
          </p:txBody>
        </p:sp>
        <p:sp>
          <p:nvSpPr>
            <p:cNvPr id="109" name="Freeform 7">
              <a:extLst>
                <a:ext uri="{FF2B5EF4-FFF2-40B4-BE49-F238E27FC236}">
                  <a16:creationId xmlns:a16="http://schemas.microsoft.com/office/drawing/2014/main" id="{454E5D9D-E6A5-4148-B1A3-329248258E9C}"/>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765">
                <a:solidFill>
                  <a:srgbClr val="000000"/>
                </a:solidFill>
                <a:latin typeface="Segoe UI"/>
              </a:endParaRPr>
            </a:p>
          </p:txBody>
        </p:sp>
        <p:sp>
          <p:nvSpPr>
            <p:cNvPr id="117" name="Freeform 8">
              <a:extLst>
                <a:ext uri="{FF2B5EF4-FFF2-40B4-BE49-F238E27FC236}">
                  <a16:creationId xmlns:a16="http://schemas.microsoft.com/office/drawing/2014/main" id="{74B4FA46-6D51-4C0C-A6FD-1D284B7F424E}"/>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765">
                <a:solidFill>
                  <a:srgbClr val="000000"/>
                </a:solidFill>
                <a:latin typeface="Segoe UI"/>
              </a:endParaRPr>
            </a:p>
          </p:txBody>
        </p:sp>
      </p:grpSp>
      <p:grpSp>
        <p:nvGrpSpPr>
          <p:cNvPr id="13" name="Group 12">
            <a:extLst>
              <a:ext uri="{FF2B5EF4-FFF2-40B4-BE49-F238E27FC236}">
                <a16:creationId xmlns:a16="http://schemas.microsoft.com/office/drawing/2014/main" id="{39E82FCD-D66D-41B2-868A-C29B9E455249}"/>
              </a:ext>
            </a:extLst>
          </p:cNvPr>
          <p:cNvGrpSpPr/>
          <p:nvPr/>
        </p:nvGrpSpPr>
        <p:grpSpPr>
          <a:xfrm>
            <a:off x="8643469" y="4382334"/>
            <a:ext cx="351178" cy="351178"/>
            <a:chOff x="8264695" y="4371468"/>
            <a:chExt cx="373230" cy="373230"/>
          </a:xfrm>
        </p:grpSpPr>
        <p:sp>
          <p:nvSpPr>
            <p:cNvPr id="11" name="Oval 10">
              <a:extLst>
                <a:ext uri="{FF2B5EF4-FFF2-40B4-BE49-F238E27FC236}">
                  <a16:creationId xmlns:a16="http://schemas.microsoft.com/office/drawing/2014/main" id="{B36C8C42-4B01-4F32-8387-247ADA18CC15}"/>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12" name="Isosceles Triangle 11">
              <a:extLst>
                <a:ext uri="{FF2B5EF4-FFF2-40B4-BE49-F238E27FC236}">
                  <a16:creationId xmlns:a16="http://schemas.microsoft.com/office/drawing/2014/main" id="{B58B9E07-C659-47E1-B3FB-E4A5CC496A93}"/>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sp>
        <p:nvSpPr>
          <p:cNvPr id="66" name="Rectangle 65">
            <a:extLst>
              <a:ext uri="{FF2B5EF4-FFF2-40B4-BE49-F238E27FC236}">
                <a16:creationId xmlns:a16="http://schemas.microsoft.com/office/drawing/2014/main" id="{C0FCDFB8-50D1-4302-A5FE-E396CCABD63A}"/>
              </a:ext>
            </a:extLst>
          </p:cNvPr>
          <p:cNvSpPr/>
          <p:nvPr/>
        </p:nvSpPr>
        <p:spPr>
          <a:xfrm>
            <a:off x="10783430" y="5305974"/>
            <a:ext cx="1013276" cy="249264"/>
          </a:xfrm>
          <a:prstGeom prst="rect">
            <a:avLst/>
          </a:prstGeom>
        </p:spPr>
        <p:txBody>
          <a:bodyPr wrap="none">
            <a:spAutoFit/>
          </a:bodyPr>
          <a:lstStyle/>
          <a:p>
            <a:pPr algn="ctr" defTabSz="769141" fontAlgn="base">
              <a:spcBef>
                <a:spcPct val="0"/>
              </a:spcBef>
              <a:spcAft>
                <a:spcPct val="0"/>
              </a:spcAft>
              <a:defRPr/>
            </a:pPr>
            <a:r>
              <a:rPr lang="en-US" sz="1000" b="1" kern="0" dirty="0">
                <a:ln>
                  <a:solidFill>
                    <a:srgbClr val="FFFFFF">
                      <a:alpha val="0"/>
                    </a:srgbClr>
                  </a:solidFill>
                </a:ln>
                <a:solidFill>
                  <a:srgbClr val="000000"/>
                </a:solidFill>
                <a:latin typeface="Segoe UI Semibold" charset="0"/>
                <a:cs typeface="Segoe UI Semibold" charset="0"/>
              </a:rPr>
              <a:t>All in memory</a:t>
            </a:r>
          </a:p>
        </p:txBody>
      </p:sp>
      <p:sp>
        <p:nvSpPr>
          <p:cNvPr id="67" name="Right Brace 66">
            <a:extLst>
              <a:ext uri="{FF2B5EF4-FFF2-40B4-BE49-F238E27FC236}">
                <a16:creationId xmlns:a16="http://schemas.microsoft.com/office/drawing/2014/main" id="{A42CB41B-891F-4AF2-BFED-4BE0F096370E}"/>
              </a:ext>
            </a:extLst>
          </p:cNvPr>
          <p:cNvSpPr>
            <a:spLocks noChangeAspect="1"/>
          </p:cNvSpPr>
          <p:nvPr/>
        </p:nvSpPr>
        <p:spPr>
          <a:xfrm rot="5400000">
            <a:off x="11239691" y="4077115"/>
            <a:ext cx="100740" cy="1508546"/>
          </a:xfrm>
          <a:prstGeom prst="rightBrace">
            <a:avLst>
              <a:gd name="adj1" fmla="val 0"/>
              <a:gd name="adj2" fmla="val 50000"/>
            </a:avLst>
          </a:prstGeom>
          <a:ln w="12700">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68" name="Cylinder 67">
            <a:extLst>
              <a:ext uri="{FF2B5EF4-FFF2-40B4-BE49-F238E27FC236}">
                <a16:creationId xmlns:a16="http://schemas.microsoft.com/office/drawing/2014/main" id="{28E7BEF0-A8D6-4A01-9391-24BEBBF777EB}"/>
              </a:ext>
            </a:extLst>
          </p:cNvPr>
          <p:cNvSpPr/>
          <p:nvPr/>
        </p:nvSpPr>
        <p:spPr bwMode="auto">
          <a:xfrm>
            <a:off x="11162551" y="5012644"/>
            <a:ext cx="255023" cy="268311"/>
          </a:xfrm>
          <a:prstGeom prst="can">
            <a:avLst>
              <a:gd name="adj" fmla="val 39530"/>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765" dirty="0">
              <a:solidFill>
                <a:srgbClr val="0078D7"/>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381649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225">
              <a:lnSpc>
                <a:spcPct val="100000"/>
              </a:lnSpc>
              <a:spcBef>
                <a:spcPts val="0"/>
              </a:spcBef>
              <a:defRPr/>
            </a:pPr>
            <a:r>
              <a:rPr lang="en-US" dirty="0"/>
              <a:t>Automatically fix problems without tuning</a:t>
            </a:r>
            <a:br>
              <a:rPr lang="en-US" dirty="0"/>
            </a:br>
            <a:r>
              <a:rPr lang="en-US" sz="2000" b="1" kern="0" cap="none" spc="100" dirty="0">
                <a:ln>
                  <a:noFill/>
                </a:ln>
                <a:solidFill>
                  <a:srgbClr val="FFFFFF"/>
                </a:solidFill>
                <a:latin typeface="Segoe UI Semibold" charset="0"/>
                <a:cs typeface="Segoe UI Semibold" charset="0"/>
              </a:rPr>
              <a:t>Better performance with Automatic Plan Correction</a:t>
            </a:r>
            <a:endParaRPr lang="en-US" dirty="0"/>
          </a:p>
        </p:txBody>
      </p:sp>
      <p:sp>
        <p:nvSpPr>
          <p:cNvPr id="3" name="Text Placeholder 2">
            <a:extLst>
              <a:ext uri="{FF2B5EF4-FFF2-40B4-BE49-F238E27FC236}">
                <a16:creationId xmlns:a16="http://schemas.microsoft.com/office/drawing/2014/main" id="{4B854D37-4F83-4ADB-9990-C2CF3E1B9323}"/>
              </a:ext>
            </a:extLst>
          </p:cNvPr>
          <p:cNvSpPr>
            <a:spLocks noGrp="1"/>
          </p:cNvSpPr>
          <p:nvPr>
            <p:ph type="body" sz="quarter" idx="10"/>
          </p:nvPr>
        </p:nvSpPr>
        <p:spPr>
          <a:xfrm>
            <a:off x="270068" y="2414732"/>
            <a:ext cx="4770168" cy="1620727"/>
          </a:xfrm>
        </p:spPr>
        <p:txBody>
          <a:bodyPr/>
          <a:lstStyle/>
          <a:p>
            <a:r>
              <a:rPr lang="en-US" dirty="0"/>
              <a:t>Continuous performance plan monitoring and analysis</a:t>
            </a:r>
          </a:p>
          <a:p>
            <a:r>
              <a:rPr lang="en-US" dirty="0"/>
              <a:t>Detect problematic plans</a:t>
            </a:r>
          </a:p>
          <a:p>
            <a:r>
              <a:rPr lang="en-US" dirty="0"/>
              <a:t>Automatically fix performance problems caused by SQL plan choice regressions</a:t>
            </a:r>
          </a:p>
        </p:txBody>
      </p:sp>
      <p:sp>
        <p:nvSpPr>
          <p:cNvPr id="10" name="Triangle 3">
            <a:extLst>
              <a:ext uri="{FF2B5EF4-FFF2-40B4-BE49-F238E27FC236}">
                <a16:creationId xmlns:a16="http://schemas.microsoft.com/office/drawing/2014/main" id="{D2EB3A59-5A52-4621-BC2C-86283EEB67C8}"/>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12" name="Text Placeholder 3">
            <a:extLst>
              <a:ext uri="{FF2B5EF4-FFF2-40B4-BE49-F238E27FC236}">
                <a16:creationId xmlns:a16="http://schemas.microsoft.com/office/drawing/2014/main" id="{A0025206-91A7-47AF-AEBD-516FFE929FB9}"/>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D2D2D2"/>
              </a:buClr>
              <a:buNone/>
            </a:pPr>
            <a:r>
              <a:rPr lang="en-US" sz="1000" b="1" dirty="0">
                <a:solidFill>
                  <a:srgbClr val="FFFFFF"/>
                </a:solidFill>
                <a:latin typeface="Segoe UI" charset="0"/>
                <a:ea typeface="Segoe UI" charset="0"/>
                <a:cs typeface="Segoe UI" charset="0"/>
              </a:rPr>
              <a:t>Industry-leading performance</a:t>
            </a:r>
          </a:p>
        </p:txBody>
      </p:sp>
      <p:sp>
        <p:nvSpPr>
          <p:cNvPr id="28" name="Rectangle 27">
            <a:extLst>
              <a:ext uri="{FF2B5EF4-FFF2-40B4-BE49-F238E27FC236}">
                <a16:creationId xmlns:a16="http://schemas.microsoft.com/office/drawing/2014/main" id="{51F908DF-AB8D-4576-9087-21E0F2DA90C9}"/>
              </a:ext>
            </a:extLst>
          </p:cNvPr>
          <p:cNvSpPr/>
          <p:nvPr/>
        </p:nvSpPr>
        <p:spPr bwMode="auto">
          <a:xfrm>
            <a:off x="5892097" y="4014982"/>
            <a:ext cx="130052" cy="934451"/>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38" name="Rectangle 37">
            <a:extLst>
              <a:ext uri="{FF2B5EF4-FFF2-40B4-BE49-F238E27FC236}">
                <a16:creationId xmlns:a16="http://schemas.microsoft.com/office/drawing/2014/main" id="{73B688B3-BDCD-4566-9804-7BFCB3C8B1EF}"/>
              </a:ext>
            </a:extLst>
          </p:cNvPr>
          <p:cNvSpPr/>
          <p:nvPr/>
        </p:nvSpPr>
        <p:spPr bwMode="auto">
          <a:xfrm>
            <a:off x="6142469" y="4312935"/>
            <a:ext cx="130052" cy="636497"/>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39" name="Rectangle 38">
            <a:extLst>
              <a:ext uri="{FF2B5EF4-FFF2-40B4-BE49-F238E27FC236}">
                <a16:creationId xmlns:a16="http://schemas.microsoft.com/office/drawing/2014/main" id="{355EDB3A-9198-4BEC-87BD-01CD825679BF}"/>
              </a:ext>
            </a:extLst>
          </p:cNvPr>
          <p:cNvSpPr/>
          <p:nvPr/>
        </p:nvSpPr>
        <p:spPr bwMode="auto">
          <a:xfrm>
            <a:off x="6392843" y="4438103"/>
            <a:ext cx="130052" cy="511329"/>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0" name="Rectangle 39">
            <a:extLst>
              <a:ext uri="{FF2B5EF4-FFF2-40B4-BE49-F238E27FC236}">
                <a16:creationId xmlns:a16="http://schemas.microsoft.com/office/drawing/2014/main" id="{BEAF08D5-59AB-4E8B-9F67-F795A8E87DFA}"/>
              </a:ext>
            </a:extLst>
          </p:cNvPr>
          <p:cNvSpPr/>
          <p:nvPr/>
        </p:nvSpPr>
        <p:spPr bwMode="auto">
          <a:xfrm>
            <a:off x="6643216" y="4278923"/>
            <a:ext cx="130052" cy="670510"/>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1" name="Rectangle 40">
            <a:extLst>
              <a:ext uri="{FF2B5EF4-FFF2-40B4-BE49-F238E27FC236}">
                <a16:creationId xmlns:a16="http://schemas.microsoft.com/office/drawing/2014/main" id="{B8F3EF0E-80A2-43E5-AEEF-BE53426A9BDF}"/>
              </a:ext>
            </a:extLst>
          </p:cNvPr>
          <p:cNvSpPr/>
          <p:nvPr/>
        </p:nvSpPr>
        <p:spPr bwMode="auto">
          <a:xfrm>
            <a:off x="6893590" y="4055797"/>
            <a:ext cx="130052" cy="89363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DF233286-8C42-4BF8-8688-D44275A7D8C5}"/>
              </a:ext>
            </a:extLst>
          </p:cNvPr>
          <p:cNvSpPr/>
          <p:nvPr/>
        </p:nvSpPr>
        <p:spPr bwMode="auto">
          <a:xfrm>
            <a:off x="7143962" y="4344227"/>
            <a:ext cx="130052" cy="60520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3" name="Rectangle 42">
            <a:extLst>
              <a:ext uri="{FF2B5EF4-FFF2-40B4-BE49-F238E27FC236}">
                <a16:creationId xmlns:a16="http://schemas.microsoft.com/office/drawing/2014/main" id="{8C52554E-932C-4751-9254-9541B96706E9}"/>
              </a:ext>
            </a:extLst>
          </p:cNvPr>
          <p:cNvSpPr/>
          <p:nvPr/>
        </p:nvSpPr>
        <p:spPr bwMode="auto">
          <a:xfrm>
            <a:off x="7394336" y="4256787"/>
            <a:ext cx="130052" cy="69264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4" name="Rectangle 43">
            <a:extLst>
              <a:ext uri="{FF2B5EF4-FFF2-40B4-BE49-F238E27FC236}">
                <a16:creationId xmlns:a16="http://schemas.microsoft.com/office/drawing/2014/main" id="{C99CFC12-A5E9-4314-BA18-D28BDA99E7C8}"/>
              </a:ext>
            </a:extLst>
          </p:cNvPr>
          <p:cNvSpPr/>
          <p:nvPr/>
        </p:nvSpPr>
        <p:spPr bwMode="auto">
          <a:xfrm>
            <a:off x="7644709" y="4422770"/>
            <a:ext cx="130052" cy="526662"/>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5" name="Rectangle 44">
            <a:extLst>
              <a:ext uri="{FF2B5EF4-FFF2-40B4-BE49-F238E27FC236}">
                <a16:creationId xmlns:a16="http://schemas.microsoft.com/office/drawing/2014/main" id="{3021AA62-F160-4BDB-B898-8D3A11D1DD49}"/>
              </a:ext>
            </a:extLst>
          </p:cNvPr>
          <p:cNvSpPr/>
          <p:nvPr/>
        </p:nvSpPr>
        <p:spPr bwMode="auto">
          <a:xfrm>
            <a:off x="7895083" y="4278921"/>
            <a:ext cx="130052" cy="67051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6" name="Rectangle 45">
            <a:extLst>
              <a:ext uri="{FF2B5EF4-FFF2-40B4-BE49-F238E27FC236}">
                <a16:creationId xmlns:a16="http://schemas.microsoft.com/office/drawing/2014/main" id="{960DA571-BA2E-4C67-AD98-A24ED3365924}"/>
              </a:ext>
            </a:extLst>
          </p:cNvPr>
          <p:cNvSpPr/>
          <p:nvPr/>
        </p:nvSpPr>
        <p:spPr bwMode="auto">
          <a:xfrm>
            <a:off x="8145455" y="4496087"/>
            <a:ext cx="130052" cy="45334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7" name="Rectangle 46">
            <a:extLst>
              <a:ext uri="{FF2B5EF4-FFF2-40B4-BE49-F238E27FC236}">
                <a16:creationId xmlns:a16="http://schemas.microsoft.com/office/drawing/2014/main" id="{09ED215A-49BC-4AF8-A2E5-0D091B600D4D}"/>
              </a:ext>
            </a:extLst>
          </p:cNvPr>
          <p:cNvSpPr/>
          <p:nvPr/>
        </p:nvSpPr>
        <p:spPr bwMode="auto">
          <a:xfrm>
            <a:off x="8395829" y="4278921"/>
            <a:ext cx="130052" cy="67051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8" name="Rectangle 47">
            <a:extLst>
              <a:ext uri="{FF2B5EF4-FFF2-40B4-BE49-F238E27FC236}">
                <a16:creationId xmlns:a16="http://schemas.microsoft.com/office/drawing/2014/main" id="{E03A1EBB-548F-48C2-B71B-25B01B08C7A7}"/>
              </a:ext>
            </a:extLst>
          </p:cNvPr>
          <p:cNvSpPr/>
          <p:nvPr/>
        </p:nvSpPr>
        <p:spPr bwMode="auto">
          <a:xfrm>
            <a:off x="8646202" y="4106271"/>
            <a:ext cx="130052" cy="84316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9" name="Rectangle 48">
            <a:extLst>
              <a:ext uri="{FF2B5EF4-FFF2-40B4-BE49-F238E27FC236}">
                <a16:creationId xmlns:a16="http://schemas.microsoft.com/office/drawing/2014/main" id="{7C6D9E4E-9F29-4760-8260-3452E04DD901}"/>
              </a:ext>
            </a:extLst>
          </p:cNvPr>
          <p:cNvSpPr/>
          <p:nvPr/>
        </p:nvSpPr>
        <p:spPr bwMode="auto">
          <a:xfrm>
            <a:off x="8896576" y="2257395"/>
            <a:ext cx="130052" cy="2692037"/>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0" name="Rectangle 49">
            <a:extLst>
              <a:ext uri="{FF2B5EF4-FFF2-40B4-BE49-F238E27FC236}">
                <a16:creationId xmlns:a16="http://schemas.microsoft.com/office/drawing/2014/main" id="{7B45BE53-D6BD-45AD-AA61-6D0C7C0E3A97}"/>
              </a:ext>
            </a:extLst>
          </p:cNvPr>
          <p:cNvSpPr/>
          <p:nvPr/>
        </p:nvSpPr>
        <p:spPr bwMode="auto">
          <a:xfrm>
            <a:off x="9146949" y="1783535"/>
            <a:ext cx="130052" cy="316590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1" name="Rectangle 50">
            <a:extLst>
              <a:ext uri="{FF2B5EF4-FFF2-40B4-BE49-F238E27FC236}">
                <a16:creationId xmlns:a16="http://schemas.microsoft.com/office/drawing/2014/main" id="{25788453-538E-4562-9AF6-D7FDF4F3F8F7}"/>
              </a:ext>
            </a:extLst>
          </p:cNvPr>
          <p:cNvSpPr/>
          <p:nvPr/>
        </p:nvSpPr>
        <p:spPr bwMode="auto">
          <a:xfrm>
            <a:off x="9397322" y="1397795"/>
            <a:ext cx="130052" cy="355163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2" name="Rectangle 51">
            <a:extLst>
              <a:ext uri="{FF2B5EF4-FFF2-40B4-BE49-F238E27FC236}">
                <a16:creationId xmlns:a16="http://schemas.microsoft.com/office/drawing/2014/main" id="{D5C2057F-19E5-4F23-985D-52D6AD07C81D}"/>
              </a:ext>
            </a:extLst>
          </p:cNvPr>
          <p:cNvSpPr/>
          <p:nvPr/>
        </p:nvSpPr>
        <p:spPr bwMode="auto">
          <a:xfrm>
            <a:off x="9647695" y="1678786"/>
            <a:ext cx="130052" cy="327064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3" name="Rectangle 52">
            <a:extLst>
              <a:ext uri="{FF2B5EF4-FFF2-40B4-BE49-F238E27FC236}">
                <a16:creationId xmlns:a16="http://schemas.microsoft.com/office/drawing/2014/main" id="{89D3C1A2-466F-4310-AAB3-CBC8057BDD59}"/>
              </a:ext>
            </a:extLst>
          </p:cNvPr>
          <p:cNvSpPr/>
          <p:nvPr/>
        </p:nvSpPr>
        <p:spPr bwMode="auto">
          <a:xfrm>
            <a:off x="9898069" y="1309674"/>
            <a:ext cx="130052" cy="363976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4" name="Rectangle 53">
            <a:extLst>
              <a:ext uri="{FF2B5EF4-FFF2-40B4-BE49-F238E27FC236}">
                <a16:creationId xmlns:a16="http://schemas.microsoft.com/office/drawing/2014/main" id="{5A8E02E3-FD84-4233-8F9E-08AEFC3BCA1C}"/>
              </a:ext>
            </a:extLst>
          </p:cNvPr>
          <p:cNvSpPr/>
          <p:nvPr/>
        </p:nvSpPr>
        <p:spPr bwMode="auto">
          <a:xfrm>
            <a:off x="10148442" y="1186635"/>
            <a:ext cx="130052" cy="376279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5" name="Rectangle 54">
            <a:extLst>
              <a:ext uri="{FF2B5EF4-FFF2-40B4-BE49-F238E27FC236}">
                <a16:creationId xmlns:a16="http://schemas.microsoft.com/office/drawing/2014/main" id="{85D7E002-F188-4416-9AED-497E74FE4074}"/>
              </a:ext>
            </a:extLst>
          </p:cNvPr>
          <p:cNvSpPr/>
          <p:nvPr/>
        </p:nvSpPr>
        <p:spPr bwMode="auto">
          <a:xfrm>
            <a:off x="10398815" y="4106271"/>
            <a:ext cx="130052" cy="84316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6" name="Rectangle 55">
            <a:extLst>
              <a:ext uri="{FF2B5EF4-FFF2-40B4-BE49-F238E27FC236}">
                <a16:creationId xmlns:a16="http://schemas.microsoft.com/office/drawing/2014/main" id="{28BB09C3-AD30-4A3D-90A0-2D3DE2CCA159}"/>
              </a:ext>
            </a:extLst>
          </p:cNvPr>
          <p:cNvSpPr/>
          <p:nvPr/>
        </p:nvSpPr>
        <p:spPr bwMode="auto">
          <a:xfrm>
            <a:off x="10649188" y="4203727"/>
            <a:ext cx="130052" cy="74570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7" name="Rectangle 56">
            <a:extLst>
              <a:ext uri="{FF2B5EF4-FFF2-40B4-BE49-F238E27FC236}">
                <a16:creationId xmlns:a16="http://schemas.microsoft.com/office/drawing/2014/main" id="{B629B700-DDCF-4793-84BB-D6D1E7EB00A6}"/>
              </a:ext>
            </a:extLst>
          </p:cNvPr>
          <p:cNvSpPr/>
          <p:nvPr/>
        </p:nvSpPr>
        <p:spPr bwMode="auto">
          <a:xfrm>
            <a:off x="10899562" y="4278921"/>
            <a:ext cx="130052" cy="67051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8" name="Rectangle 57">
            <a:extLst>
              <a:ext uri="{FF2B5EF4-FFF2-40B4-BE49-F238E27FC236}">
                <a16:creationId xmlns:a16="http://schemas.microsoft.com/office/drawing/2014/main" id="{9ED1F579-6933-47C0-9093-80529BC58EF5}"/>
              </a:ext>
            </a:extLst>
          </p:cNvPr>
          <p:cNvSpPr/>
          <p:nvPr/>
        </p:nvSpPr>
        <p:spPr bwMode="auto">
          <a:xfrm>
            <a:off x="11149935" y="4496087"/>
            <a:ext cx="130052" cy="45334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9" name="Rectangle 58">
            <a:extLst>
              <a:ext uri="{FF2B5EF4-FFF2-40B4-BE49-F238E27FC236}">
                <a16:creationId xmlns:a16="http://schemas.microsoft.com/office/drawing/2014/main" id="{3B4F9AF5-3994-4B04-8FEA-E822706662DF}"/>
              </a:ext>
            </a:extLst>
          </p:cNvPr>
          <p:cNvSpPr/>
          <p:nvPr/>
        </p:nvSpPr>
        <p:spPr bwMode="auto">
          <a:xfrm>
            <a:off x="11400308" y="4422770"/>
            <a:ext cx="130052" cy="526662"/>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60" name="Rectangle 59">
            <a:extLst>
              <a:ext uri="{FF2B5EF4-FFF2-40B4-BE49-F238E27FC236}">
                <a16:creationId xmlns:a16="http://schemas.microsoft.com/office/drawing/2014/main" id="{786766A0-2529-47FC-B628-7FFA857D7590}"/>
              </a:ext>
            </a:extLst>
          </p:cNvPr>
          <p:cNvSpPr/>
          <p:nvPr/>
        </p:nvSpPr>
        <p:spPr bwMode="auto">
          <a:xfrm>
            <a:off x="11650674" y="4239100"/>
            <a:ext cx="130052" cy="710332"/>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cxnSp>
        <p:nvCxnSpPr>
          <p:cNvPr id="24" name="Straight Arrow Connector 23">
            <a:extLst>
              <a:ext uri="{FF2B5EF4-FFF2-40B4-BE49-F238E27FC236}">
                <a16:creationId xmlns:a16="http://schemas.microsoft.com/office/drawing/2014/main" id="{873E8C46-B9DC-4051-A4F5-88A9A781196A}"/>
              </a:ext>
            </a:extLst>
          </p:cNvPr>
          <p:cNvCxnSpPr/>
          <p:nvPr/>
        </p:nvCxnSpPr>
        <p:spPr>
          <a:xfrm flipV="1">
            <a:off x="5795588" y="2210251"/>
            <a:ext cx="0" cy="273918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732D60-8A38-44AD-9821-A009B03CD7C9}"/>
              </a:ext>
            </a:extLst>
          </p:cNvPr>
          <p:cNvCxnSpPr/>
          <p:nvPr/>
        </p:nvCxnSpPr>
        <p:spPr>
          <a:xfrm>
            <a:off x="5795588" y="4949432"/>
            <a:ext cx="616867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B5030EA-8E0F-415C-B291-3093C309461C}"/>
              </a:ext>
            </a:extLst>
          </p:cNvPr>
          <p:cNvSpPr/>
          <p:nvPr/>
        </p:nvSpPr>
        <p:spPr>
          <a:xfrm rot="16200000">
            <a:off x="5160256" y="3526593"/>
            <a:ext cx="928327" cy="249264"/>
          </a:xfrm>
          <a:prstGeom prst="rect">
            <a:avLst/>
          </a:prstGeom>
        </p:spPr>
        <p:txBody>
          <a:bodyPr wrap="none">
            <a:spAutoFit/>
          </a:bodyPr>
          <a:lstStyle/>
          <a:p>
            <a:pPr algn="ctr" defTabSz="914225"/>
            <a:r>
              <a:rPr lang="en-US" sz="1000" b="1" dirty="0">
                <a:solidFill>
                  <a:srgbClr val="0078D7"/>
                </a:solidFill>
                <a:latin typeface="Segoe UI"/>
              </a:rPr>
              <a:t>Query times</a:t>
            </a:r>
          </a:p>
        </p:txBody>
      </p:sp>
      <p:sp>
        <p:nvSpPr>
          <p:cNvPr id="31" name="Rectangle 30">
            <a:extLst>
              <a:ext uri="{FF2B5EF4-FFF2-40B4-BE49-F238E27FC236}">
                <a16:creationId xmlns:a16="http://schemas.microsoft.com/office/drawing/2014/main" id="{23884CBD-710D-4A97-9ABE-79EB44BA2B3C}"/>
              </a:ext>
            </a:extLst>
          </p:cNvPr>
          <p:cNvSpPr/>
          <p:nvPr/>
        </p:nvSpPr>
        <p:spPr>
          <a:xfrm>
            <a:off x="6301607" y="4994350"/>
            <a:ext cx="562895" cy="249264"/>
          </a:xfrm>
          <a:prstGeom prst="rect">
            <a:avLst/>
          </a:prstGeom>
        </p:spPr>
        <p:txBody>
          <a:bodyPr wrap="none">
            <a:spAutoFit/>
          </a:bodyPr>
          <a:lstStyle/>
          <a:p>
            <a:pPr algn="ctr" defTabSz="914225"/>
            <a:r>
              <a:rPr lang="en-US" sz="1000" b="1" dirty="0">
                <a:solidFill>
                  <a:srgbClr val="D2D2D2">
                    <a:lumMod val="75000"/>
                  </a:srgbClr>
                </a:solidFill>
                <a:latin typeface="Segoe UI"/>
              </a:rPr>
              <a:t>Plan 1</a:t>
            </a:r>
          </a:p>
        </p:txBody>
      </p:sp>
      <p:sp>
        <p:nvSpPr>
          <p:cNvPr id="32" name="Rectangle 31">
            <a:extLst>
              <a:ext uri="{FF2B5EF4-FFF2-40B4-BE49-F238E27FC236}">
                <a16:creationId xmlns:a16="http://schemas.microsoft.com/office/drawing/2014/main" id="{7FB827CF-C8A6-492F-8D9F-77015B2CD28D}"/>
              </a:ext>
            </a:extLst>
          </p:cNvPr>
          <p:cNvSpPr/>
          <p:nvPr/>
        </p:nvSpPr>
        <p:spPr>
          <a:xfrm>
            <a:off x="7803845" y="4994350"/>
            <a:ext cx="562895" cy="249264"/>
          </a:xfrm>
          <a:prstGeom prst="rect">
            <a:avLst/>
          </a:prstGeom>
        </p:spPr>
        <p:txBody>
          <a:bodyPr wrap="none">
            <a:spAutoFit/>
          </a:bodyPr>
          <a:lstStyle/>
          <a:p>
            <a:pPr algn="ctr" defTabSz="914225"/>
            <a:r>
              <a:rPr lang="en-US" sz="1000" b="1" dirty="0">
                <a:solidFill>
                  <a:srgbClr val="0078D7"/>
                </a:solidFill>
                <a:latin typeface="Segoe UI"/>
              </a:rPr>
              <a:t>Plan 2</a:t>
            </a:r>
          </a:p>
        </p:txBody>
      </p:sp>
      <p:sp>
        <p:nvSpPr>
          <p:cNvPr id="33" name="Rectangle 32">
            <a:extLst>
              <a:ext uri="{FF2B5EF4-FFF2-40B4-BE49-F238E27FC236}">
                <a16:creationId xmlns:a16="http://schemas.microsoft.com/office/drawing/2014/main" id="{C0E2E113-2B9E-44ED-B023-B4AEC2B9CC9F}"/>
              </a:ext>
            </a:extLst>
          </p:cNvPr>
          <p:cNvSpPr/>
          <p:nvPr/>
        </p:nvSpPr>
        <p:spPr>
          <a:xfrm>
            <a:off x="9306084" y="4994350"/>
            <a:ext cx="562895" cy="249264"/>
          </a:xfrm>
          <a:prstGeom prst="rect">
            <a:avLst/>
          </a:prstGeom>
        </p:spPr>
        <p:txBody>
          <a:bodyPr wrap="none">
            <a:spAutoFit/>
          </a:bodyPr>
          <a:lstStyle/>
          <a:p>
            <a:pPr algn="ctr" defTabSz="914225"/>
            <a:r>
              <a:rPr lang="en-US" sz="1000" b="1" dirty="0">
                <a:solidFill>
                  <a:srgbClr val="D2D2D2">
                    <a:lumMod val="50000"/>
                  </a:srgbClr>
                </a:solidFill>
                <a:latin typeface="Segoe UI"/>
              </a:rPr>
              <a:t>Plan 3</a:t>
            </a:r>
          </a:p>
        </p:txBody>
      </p:sp>
      <p:sp>
        <p:nvSpPr>
          <p:cNvPr id="34" name="Rectangle 33">
            <a:extLst>
              <a:ext uri="{FF2B5EF4-FFF2-40B4-BE49-F238E27FC236}">
                <a16:creationId xmlns:a16="http://schemas.microsoft.com/office/drawing/2014/main" id="{17016383-57CD-433A-8869-E5C2A393575D}"/>
              </a:ext>
            </a:extLst>
          </p:cNvPr>
          <p:cNvSpPr/>
          <p:nvPr/>
        </p:nvSpPr>
        <p:spPr>
          <a:xfrm>
            <a:off x="10808322" y="4994350"/>
            <a:ext cx="562895" cy="249264"/>
          </a:xfrm>
          <a:prstGeom prst="rect">
            <a:avLst/>
          </a:prstGeom>
        </p:spPr>
        <p:txBody>
          <a:bodyPr wrap="none">
            <a:spAutoFit/>
          </a:bodyPr>
          <a:lstStyle/>
          <a:p>
            <a:pPr algn="ctr" defTabSz="914225"/>
            <a:r>
              <a:rPr lang="en-US" sz="1000" b="1" dirty="0">
                <a:solidFill>
                  <a:srgbClr val="0078D7"/>
                </a:solidFill>
                <a:latin typeface="Segoe UI"/>
              </a:rPr>
              <a:t>Plan 2</a:t>
            </a:r>
          </a:p>
        </p:txBody>
      </p:sp>
      <p:sp>
        <p:nvSpPr>
          <p:cNvPr id="61" name="Rectangle 60">
            <a:extLst>
              <a:ext uri="{FF2B5EF4-FFF2-40B4-BE49-F238E27FC236}">
                <a16:creationId xmlns:a16="http://schemas.microsoft.com/office/drawing/2014/main" id="{D04669CA-5DDC-4608-885B-09E3F3353F91}"/>
              </a:ext>
            </a:extLst>
          </p:cNvPr>
          <p:cNvSpPr/>
          <p:nvPr/>
        </p:nvSpPr>
        <p:spPr>
          <a:xfrm>
            <a:off x="8859747" y="5376662"/>
            <a:ext cx="1481286" cy="421850"/>
          </a:xfrm>
          <a:prstGeom prst="rect">
            <a:avLst/>
          </a:prstGeom>
        </p:spPr>
        <p:txBody>
          <a:bodyPr wrap="none">
            <a:spAutoFit/>
          </a:bodyPr>
          <a:lstStyle/>
          <a:p>
            <a:pPr algn="ctr" defTabSz="914225"/>
            <a:r>
              <a:rPr lang="en-US" sz="1050" b="1" dirty="0">
                <a:solidFill>
                  <a:srgbClr val="0078D7"/>
                </a:solidFill>
                <a:latin typeface="Segoe UI"/>
              </a:rPr>
              <a:t>Revert to 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5" name="Freeform 4"/>
          <p:cNvSpPr/>
          <p:nvPr/>
        </p:nvSpPr>
        <p:spPr bwMode="auto">
          <a:xfrm>
            <a:off x="8074337" y="5263998"/>
            <a:ext cx="810476"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62" name="Freeform 61"/>
          <p:cNvSpPr/>
          <p:nvPr/>
        </p:nvSpPr>
        <p:spPr bwMode="auto">
          <a:xfrm flipH="1">
            <a:off x="10299345" y="5263998"/>
            <a:ext cx="793517"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14" name="Freeform 13"/>
          <p:cNvSpPr/>
          <p:nvPr/>
        </p:nvSpPr>
        <p:spPr bwMode="auto">
          <a:xfrm rot="10800000">
            <a:off x="7342523" y="5197391"/>
            <a:ext cx="1477956" cy="61866"/>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Tree>
    <p:extLst>
      <p:ext uri="{BB962C8B-B14F-4D97-AF65-F5344CB8AC3E}">
        <p14:creationId xmlns:p14="http://schemas.microsoft.com/office/powerpoint/2010/main" val="18754987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104"/>
          <p:cNvSpPr/>
          <p:nvPr/>
        </p:nvSpPr>
        <p:spPr bwMode="auto">
          <a:xfrm>
            <a:off x="5647789" y="488"/>
            <a:ext cx="6543645" cy="685702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SQL Server 2017 </a:t>
            </a:r>
            <a:br>
              <a:rPr lang="en-US" dirty="0"/>
            </a:br>
            <a:r>
              <a:rPr lang="en-US" dirty="0"/>
              <a:t>Analysis Services</a:t>
            </a:r>
            <a:br>
              <a:rPr lang="en-US" dirty="0"/>
            </a:br>
            <a:r>
              <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And real-time operational </a:t>
            </a:r>
            <a:br>
              <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br>
            <a:r>
              <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analytics using in-memory </a:t>
            </a:r>
          </a:p>
        </p:txBody>
      </p:sp>
      <p:sp>
        <p:nvSpPr>
          <p:cNvPr id="122" name="Rectangle 121"/>
          <p:cNvSpPr/>
          <p:nvPr/>
        </p:nvSpPr>
        <p:spPr bwMode="auto">
          <a:xfrm>
            <a:off x="239066" y="3229566"/>
            <a:ext cx="4110703" cy="1493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201687" lvl="1" defTabSz="913245" fontAlgn="base">
              <a:spcAft>
                <a:spcPts val="588"/>
              </a:spcAft>
              <a:buClr>
                <a:srgbClr val="FF8C00"/>
              </a:buClr>
              <a:buSzPct val="100000"/>
              <a:defRPr/>
            </a:pP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BI Semantic Model</a:t>
            </a:r>
          </a:p>
          <a:p>
            <a:pPr marL="201687" lvl="1" defTabSz="913245" fontAlgn="base">
              <a:spcAft>
                <a:spcPts val="588"/>
              </a:spcAft>
              <a:buClr>
                <a:srgbClr val="FF8C00"/>
              </a:buClr>
              <a:buSzPct val="100000"/>
              <a:defRPr/>
            </a:pPr>
            <a:r>
              <a:rPr lang="en-US" sz="1961" dirty="0" err="1">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DirectQuery</a:t>
            </a: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—go to the </a:t>
            </a:r>
            <a:b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b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data source directly</a:t>
            </a:r>
          </a:p>
          <a:p>
            <a:pPr marL="934633" lvl="1" indent="-336145" defTabSz="913245" fontAlgn="base">
              <a:spcBef>
                <a:spcPts val="588"/>
              </a:spcBef>
              <a:spcAft>
                <a:spcPct val="0"/>
              </a:spcAft>
              <a:buClr>
                <a:srgbClr val="FF8C00"/>
              </a:buClr>
              <a:buSzPct val="100000"/>
              <a:buBlip>
                <a:blip r:embed="rId3"/>
              </a:buBlip>
              <a:defRPr/>
            </a:pPr>
            <a:endParaRPr lang="en-US" sz="1765" kern="0" dirty="0">
              <a:solidFill>
                <a:srgbClr val="2C2C2C"/>
              </a:solidFill>
              <a:latin typeface="Segoe UI Light"/>
            </a:endParaRPr>
          </a:p>
        </p:txBody>
      </p:sp>
      <p:sp>
        <p:nvSpPr>
          <p:cNvPr id="123" name="Rectangle 122"/>
          <p:cNvSpPr/>
          <p:nvPr/>
        </p:nvSpPr>
        <p:spPr bwMode="auto">
          <a:xfrm>
            <a:off x="237655" y="4999131"/>
            <a:ext cx="4260611" cy="10710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201687" lvl="1" defTabSz="913245" fontAlgn="base">
              <a:spcAft>
                <a:spcPts val="588"/>
              </a:spcAft>
              <a:buClr>
                <a:srgbClr val="FF8C00"/>
              </a:buClr>
              <a:buSzPct val="100000"/>
              <a:defRPr/>
            </a:pP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In-memory—cache data</a:t>
            </a:r>
          </a:p>
          <a:p>
            <a:pPr marL="201687" lvl="1" defTabSz="913245" fontAlgn="base">
              <a:spcAft>
                <a:spcPts val="588"/>
              </a:spcAft>
              <a:buClr>
                <a:srgbClr val="FF8C00"/>
              </a:buClr>
              <a:buSzPct val="100000"/>
              <a:defRPr/>
            </a:pP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Combine data from many places and apply business rules and security</a:t>
            </a:r>
          </a:p>
        </p:txBody>
      </p:sp>
      <p:sp>
        <p:nvSpPr>
          <p:cNvPr id="4" name="Rectangle 3">
            <a:extLst>
              <a:ext uri="{FF2B5EF4-FFF2-40B4-BE49-F238E27FC236}">
                <a16:creationId xmlns:a16="http://schemas.microsoft.com/office/drawing/2014/main" id="{CCF38AFE-523C-4E12-88A0-0DE6B31A4DC2}"/>
              </a:ext>
            </a:extLst>
          </p:cNvPr>
          <p:cNvSpPr/>
          <p:nvPr/>
        </p:nvSpPr>
        <p:spPr>
          <a:xfrm>
            <a:off x="155280" y="2563134"/>
            <a:ext cx="4706810" cy="693970"/>
          </a:xfrm>
          <a:prstGeom prst="rect">
            <a:avLst/>
          </a:prstGeom>
        </p:spPr>
        <p:txBody>
          <a:bodyPr wrap="square">
            <a:spAutoFit/>
          </a:bodyPr>
          <a:lstStyle/>
          <a:p>
            <a:pPr marL="201687" lvl="1" defTabSz="913245" fontAlgn="base">
              <a:spcBef>
                <a:spcPts val="1765"/>
              </a:spcBef>
              <a:spcAft>
                <a:spcPct val="0"/>
              </a:spcAft>
              <a:buClr>
                <a:srgbClr val="FF8C00"/>
              </a:buClr>
              <a:buSzPct val="100000"/>
              <a:defRPr/>
            </a:pPr>
            <a:r>
              <a:rPr lang="en-US" sz="1961" dirty="0">
                <a:gradFill>
                  <a:gsLst>
                    <a:gs pos="2917">
                      <a:srgbClr val="0072C6"/>
                    </a:gs>
                    <a:gs pos="30000">
                      <a:srgbClr val="0072C6"/>
                    </a:gs>
                  </a:gsLst>
                  <a:lin ang="5400000" scaled="0"/>
                </a:gradFill>
                <a:latin typeface="Segoe UI Semibold" panose="020B0702040204020203" pitchFamily="34" charset="0"/>
                <a:ea typeface="MS PGothic" charset="0"/>
                <a:cs typeface="Segoe UI Semibold" panose="020B0702040204020203" pitchFamily="34" charset="0"/>
              </a:rPr>
              <a:t>In memory OLTP and SQL Server Analysis Services</a:t>
            </a:r>
          </a:p>
        </p:txBody>
      </p:sp>
      <p:sp>
        <p:nvSpPr>
          <p:cNvPr id="8" name="Rectangle 7">
            <a:extLst>
              <a:ext uri="{FF2B5EF4-FFF2-40B4-BE49-F238E27FC236}">
                <a16:creationId xmlns:a16="http://schemas.microsoft.com/office/drawing/2014/main" id="{2F42062E-9EC8-4BD4-B05C-15385BCB1F32}"/>
              </a:ext>
            </a:extLst>
          </p:cNvPr>
          <p:cNvSpPr/>
          <p:nvPr/>
        </p:nvSpPr>
        <p:spPr>
          <a:xfrm>
            <a:off x="173386" y="4569586"/>
            <a:ext cx="2371695" cy="392245"/>
          </a:xfrm>
          <a:prstGeom prst="rect">
            <a:avLst/>
          </a:prstGeom>
        </p:spPr>
        <p:txBody>
          <a:bodyPr wrap="none">
            <a:spAutoFit/>
          </a:bodyPr>
          <a:lstStyle/>
          <a:p>
            <a:pPr marL="201687" lvl="1" defTabSz="913245" fontAlgn="base">
              <a:spcBef>
                <a:spcPts val="1765"/>
              </a:spcBef>
              <a:spcAft>
                <a:spcPct val="0"/>
              </a:spcAft>
              <a:buClr>
                <a:srgbClr val="FF8C00"/>
              </a:buClr>
              <a:buSzPct val="100000"/>
              <a:defRPr/>
            </a:pPr>
            <a:r>
              <a:rPr lang="en-US" sz="1961" dirty="0">
                <a:gradFill>
                  <a:gsLst>
                    <a:gs pos="2917">
                      <a:srgbClr val="0072C6"/>
                    </a:gs>
                    <a:gs pos="30000">
                      <a:srgbClr val="0072C6"/>
                    </a:gs>
                  </a:gsLst>
                  <a:lin ang="5400000" scaled="0"/>
                </a:gradFill>
                <a:latin typeface="Segoe UI Semibold" panose="020B0702040204020203" pitchFamily="34" charset="0"/>
                <a:ea typeface="MS PGothic" charset="0"/>
                <a:cs typeface="Segoe UI Semibold" panose="020B0702040204020203" pitchFamily="34" charset="0"/>
              </a:rPr>
              <a:t>Analysis Services </a:t>
            </a:r>
          </a:p>
        </p:txBody>
      </p:sp>
      <p:grpSp>
        <p:nvGrpSpPr>
          <p:cNvPr id="12" name="Group 11">
            <a:extLst>
              <a:ext uri="{FF2B5EF4-FFF2-40B4-BE49-F238E27FC236}">
                <a16:creationId xmlns:a16="http://schemas.microsoft.com/office/drawing/2014/main" id="{A9998E8A-6A4C-4F9B-9E0D-15BA0B2ED666}"/>
              </a:ext>
            </a:extLst>
          </p:cNvPr>
          <p:cNvGrpSpPr/>
          <p:nvPr/>
        </p:nvGrpSpPr>
        <p:grpSpPr>
          <a:xfrm>
            <a:off x="6135032" y="1330321"/>
            <a:ext cx="5643352" cy="4726769"/>
            <a:chOff x="6258051" y="1356499"/>
            <a:chExt cx="5756513" cy="4821551"/>
          </a:xfrm>
        </p:grpSpPr>
        <p:cxnSp>
          <p:nvCxnSpPr>
            <p:cNvPr id="62" name="Straight Connector 61"/>
            <p:cNvCxnSpPr>
              <a:cxnSpLocks/>
            </p:cNvCxnSpPr>
            <p:nvPr/>
          </p:nvCxnSpPr>
          <p:spPr>
            <a:xfrm>
              <a:off x="10736824" y="2907963"/>
              <a:ext cx="0" cy="1884338"/>
            </a:xfrm>
            <a:prstGeom prst="line">
              <a:avLst/>
            </a:prstGeom>
            <a:ln w="22225">
              <a:solidFill>
                <a:srgbClr val="002050"/>
              </a:solidFill>
              <a:headEnd type="triangle"/>
              <a:tailEnd type="none"/>
            </a:ln>
          </p:spPr>
          <p:style>
            <a:lnRef idx="3">
              <a:schemeClr val="accent3"/>
            </a:lnRef>
            <a:fillRef idx="0">
              <a:schemeClr val="accent3"/>
            </a:fillRef>
            <a:effectRef idx="2">
              <a:schemeClr val="accent3"/>
            </a:effectRef>
            <a:fontRef idx="minor">
              <a:schemeClr val="tx1"/>
            </a:fontRef>
          </p:style>
        </p:cxnSp>
        <p:sp>
          <p:nvSpPr>
            <p:cNvPr id="78" name="TextBox 77"/>
            <p:cNvSpPr txBox="1"/>
            <p:nvPr/>
          </p:nvSpPr>
          <p:spPr>
            <a:xfrm>
              <a:off x="7692186" y="5123855"/>
              <a:ext cx="1751912" cy="320006"/>
            </a:xfrm>
            <a:prstGeom prst="rect">
              <a:avLst/>
            </a:prstGeom>
            <a:noFill/>
          </p:spPr>
          <p:txBody>
            <a:bodyPr wrap="square" lIns="89642" tIns="89642" rIns="0" bIns="0" rtlCol="0">
              <a:noAutofit/>
            </a:bodyPr>
            <a:lstStyle/>
            <a:p>
              <a:pPr defTabSz="896386">
                <a:lnSpc>
                  <a:spcPct val="90000"/>
                </a:lnSpc>
                <a:spcAft>
                  <a:spcPts val="588"/>
                </a:spcAft>
                <a:defRPr/>
              </a:pPr>
              <a:r>
                <a:rPr lang="en-US" sz="1176" kern="0" dirty="0">
                  <a:gradFill>
                    <a:gsLst>
                      <a:gs pos="1250">
                        <a:srgbClr val="505050"/>
                      </a:gs>
                      <a:gs pos="100000">
                        <a:srgbClr val="505050"/>
                      </a:gs>
                    </a:gsLst>
                    <a:lin ang="5400000" scaled="0"/>
                  </a:gradFill>
                  <a:latin typeface="Segoe UI Semibold" panose="020B0702040204020203" pitchFamily="34" charset="0"/>
                  <a:ea typeface="MS PGothic" charset="0"/>
                  <a:cs typeface="Segoe UI Semibold" panose="020B0702040204020203" pitchFamily="34" charset="0"/>
                </a:rPr>
                <a:t>Add columnstore index</a:t>
              </a:r>
            </a:p>
          </p:txBody>
        </p:sp>
        <p:sp>
          <p:nvSpPr>
            <p:cNvPr id="3" name="TextBox 2"/>
            <p:cNvSpPr txBox="1"/>
            <p:nvPr/>
          </p:nvSpPr>
          <p:spPr>
            <a:xfrm>
              <a:off x="7095830" y="6011851"/>
              <a:ext cx="1067642" cy="166199"/>
            </a:xfrm>
            <a:prstGeom prst="rect">
              <a:avLst/>
            </a:prstGeom>
            <a:noFill/>
          </p:spPr>
          <p:txBody>
            <a:bodyPr wrap="square" lIns="0" tIns="0" rIns="0" bIns="0" rtlCol="0">
              <a:spAutoFit/>
            </a:bodyPr>
            <a:lstStyle/>
            <a:p>
              <a:pPr algn="ctr" defTabSz="896386">
                <a:lnSpc>
                  <a:spcPct val="90000"/>
                </a:lnSpc>
                <a:spcAft>
                  <a:spcPts val="588"/>
                </a:spcAft>
                <a:defRPr/>
              </a:pPr>
              <a:r>
                <a:rPr lang="en-US" sz="1176" kern="0" dirty="0">
                  <a:gradFill>
                    <a:gsLst>
                      <a:gs pos="1250">
                        <a:srgbClr val="0072C6"/>
                      </a:gs>
                      <a:gs pos="100000">
                        <a:srgbClr val="0072C6"/>
                      </a:gs>
                    </a:gsLst>
                    <a:lin ang="5400000" scaled="0"/>
                  </a:gradFill>
                  <a:latin typeface="Segoe UI Semibold" panose="020B0702040204020203" pitchFamily="34" charset="0"/>
                  <a:ea typeface="MS PGothic" charset="0"/>
                  <a:cs typeface="Segoe UI Semibold" panose="020B0702040204020203" pitchFamily="34" charset="0"/>
                </a:rPr>
                <a:t>Database</a:t>
              </a:r>
            </a:p>
          </p:txBody>
        </p:sp>
        <p:sp>
          <p:nvSpPr>
            <p:cNvPr id="5" name="Rectangle 4"/>
            <p:cNvSpPr/>
            <p:nvPr/>
          </p:nvSpPr>
          <p:spPr bwMode="auto">
            <a:xfrm>
              <a:off x="6258051" y="4513366"/>
              <a:ext cx="2743200" cy="54864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1250">
                        <a:srgbClr val="FFFFFF"/>
                      </a:gs>
                      <a:gs pos="100000">
                        <a:srgbClr val="FFFFFF"/>
                      </a:gs>
                    </a:gsLst>
                    <a:lin ang="5400000" scaled="0"/>
                  </a:gradFill>
                  <a:latin typeface="Segoe UI"/>
                  <a:ea typeface="Segoe UI" pitchFamily="34" charset="0"/>
                  <a:cs typeface="Segoe UI" pitchFamily="34" charset="0"/>
                </a:rPr>
                <a:t>SQL Server</a:t>
              </a:r>
            </a:p>
          </p:txBody>
        </p:sp>
        <p:grpSp>
          <p:nvGrpSpPr>
            <p:cNvPr id="14" name="Group 13"/>
            <p:cNvGrpSpPr/>
            <p:nvPr/>
          </p:nvGrpSpPr>
          <p:grpSpPr>
            <a:xfrm>
              <a:off x="6258051" y="3247243"/>
              <a:ext cx="2743200" cy="869391"/>
              <a:chOff x="616535" y="3864875"/>
              <a:chExt cx="2743200" cy="869391"/>
            </a:xfrm>
          </p:grpSpPr>
          <p:sp>
            <p:nvSpPr>
              <p:cNvPr id="30" name="Rectangle 29"/>
              <p:cNvSpPr/>
              <p:nvPr/>
            </p:nvSpPr>
            <p:spPr bwMode="auto">
              <a:xfrm>
                <a:off x="616535" y="3864876"/>
                <a:ext cx="2743200" cy="8693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029" kern="0" dirty="0">
                  <a:gradFill>
                    <a:gsLst>
                      <a:gs pos="125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707825" y="4245808"/>
                <a:ext cx="2560620" cy="3966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1250">
                          <a:srgbClr val="0072C6"/>
                        </a:gs>
                        <a:gs pos="100000">
                          <a:srgbClr val="0072C6"/>
                        </a:gs>
                      </a:gsLst>
                      <a:lin ang="5400000" scaled="0"/>
                    </a:gradFill>
                    <a:latin typeface="Segoe UI"/>
                    <a:ea typeface="Segoe UI" pitchFamily="34" charset="0"/>
                    <a:cs typeface="Segoe UI" pitchFamily="34" charset="0"/>
                  </a:rPr>
                  <a:t>Application tier</a:t>
                </a:r>
              </a:p>
            </p:txBody>
          </p:sp>
          <p:sp>
            <p:nvSpPr>
              <p:cNvPr id="7" name="TextBox 6"/>
              <p:cNvSpPr txBox="1"/>
              <p:nvPr/>
            </p:nvSpPr>
            <p:spPr>
              <a:xfrm>
                <a:off x="1277332" y="3864875"/>
                <a:ext cx="1421606" cy="380933"/>
              </a:xfrm>
              <a:prstGeom prst="rect">
                <a:avLst/>
              </a:prstGeom>
              <a:noFill/>
            </p:spPr>
            <p:txBody>
              <a:bodyPr wrap="square" lIns="0" tIns="0" rIns="0" bIns="0" rtlCol="0" anchor="ctr">
                <a:noAutofit/>
              </a:bodyPr>
              <a:lstStyle/>
              <a:p>
                <a:pPr algn="ctr" defTabSz="896386">
                  <a:lnSpc>
                    <a:spcPct val="90000"/>
                  </a:lnSpc>
                  <a:spcAft>
                    <a:spcPts val="588"/>
                  </a:spcAft>
                  <a:defRPr/>
                </a:pPr>
                <a:r>
                  <a:rPr lang="en-US" sz="1568" kern="0" dirty="0">
                    <a:gradFill>
                      <a:gsLst>
                        <a:gs pos="1250">
                          <a:srgbClr val="FFFFFF"/>
                        </a:gs>
                        <a:gs pos="100000">
                          <a:srgbClr val="FFFFFF"/>
                        </a:gs>
                      </a:gsLst>
                      <a:lin ang="5400000" scaled="0"/>
                    </a:gradFill>
                    <a:latin typeface="Segoe UI" charset="0"/>
                    <a:ea typeface="MS PGothic" charset="0"/>
                  </a:rPr>
                  <a:t>IIS Server</a:t>
                </a:r>
              </a:p>
            </p:txBody>
          </p:sp>
        </p:grpSp>
        <p:sp>
          <p:nvSpPr>
            <p:cNvPr id="42" name="Rectangle 41"/>
            <p:cNvSpPr/>
            <p:nvPr/>
          </p:nvSpPr>
          <p:spPr bwMode="auto">
            <a:xfrm>
              <a:off x="6258051" y="2301871"/>
              <a:ext cx="2743200" cy="54864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defRPr/>
              </a:pPr>
              <a:r>
                <a:rPr lang="en-US" sz="1568" kern="0" dirty="0">
                  <a:gradFill>
                    <a:gsLst>
                      <a:gs pos="1250">
                        <a:srgbClr val="FFFFFF"/>
                      </a:gs>
                      <a:gs pos="100000">
                        <a:srgbClr val="FFFFFF"/>
                      </a:gs>
                    </a:gsLst>
                    <a:lin ang="5400000" scaled="0"/>
                  </a:gradFill>
                  <a:latin typeface="Segoe UI"/>
                  <a:ea typeface="Segoe UI" pitchFamily="34" charset="0"/>
                  <a:cs typeface="Segoe UI" pitchFamily="34" charset="0"/>
                </a:rPr>
                <a:t>Presentation layer</a:t>
              </a:r>
            </a:p>
          </p:txBody>
        </p:sp>
        <p:sp>
          <p:nvSpPr>
            <p:cNvPr id="57" name="Rectangle 56"/>
            <p:cNvSpPr/>
            <p:nvPr/>
          </p:nvSpPr>
          <p:spPr bwMode="auto">
            <a:xfrm>
              <a:off x="9471128" y="3179305"/>
              <a:ext cx="2537414" cy="9574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27"/>
            <p:cNvSpPr>
              <a:spLocks noChangeAspect="1"/>
            </p:cNvSpPr>
            <p:nvPr/>
          </p:nvSpPr>
          <p:spPr bwMode="auto">
            <a:xfrm>
              <a:off x="9638014" y="3356705"/>
              <a:ext cx="546975" cy="597248"/>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noFill/>
            <a:ln w="22225">
              <a:solidFill>
                <a:schemeClr val="bg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latin typeface="Segoe UI" charset="0"/>
                <a:ea typeface="MS PGothic" charset="0"/>
              </a:endParaRPr>
            </a:p>
          </p:txBody>
        </p:sp>
        <p:sp>
          <p:nvSpPr>
            <p:cNvPr id="58" name="Rectangle 57"/>
            <p:cNvSpPr/>
            <p:nvPr/>
          </p:nvSpPr>
          <p:spPr bwMode="auto">
            <a:xfrm>
              <a:off x="9471128" y="1925350"/>
              <a:ext cx="2543436" cy="96067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1250">
                      <a:srgbClr val="FFFFFF"/>
                    </a:gs>
                    <a:gs pos="100000">
                      <a:srgbClr val="FFFFFF"/>
                    </a:gs>
                  </a:gsLst>
                  <a:lin ang="5400000" scaled="0"/>
                </a:gradFill>
                <a:latin typeface="Segoe UI"/>
                <a:ea typeface="Segoe UI" pitchFamily="34" charset="0"/>
                <a:cs typeface="Segoe UI" pitchFamily="34" charset="0"/>
              </a:endParaRPr>
            </a:p>
          </p:txBody>
        </p:sp>
        <p:sp>
          <p:nvSpPr>
            <p:cNvPr id="74" name="TextBox 73"/>
            <p:cNvSpPr txBox="1"/>
            <p:nvPr/>
          </p:nvSpPr>
          <p:spPr>
            <a:xfrm>
              <a:off x="10179451" y="2019178"/>
              <a:ext cx="1578762" cy="738664"/>
            </a:xfrm>
            <a:prstGeom prst="rect">
              <a:avLst/>
            </a:prstGeom>
            <a:noFill/>
          </p:spPr>
          <p:txBody>
            <a:bodyPr wrap="square" lIns="179285" tIns="143428" rIns="89642" bIns="143428" rtlCol="0">
              <a:spAutoFit/>
            </a:bodyPr>
            <a:lstStyle/>
            <a:p>
              <a:pPr defTabSz="896386">
                <a:lnSpc>
                  <a:spcPct val="90000"/>
                </a:lnSpc>
                <a:spcAft>
                  <a:spcPts val="588"/>
                </a:spcAft>
                <a:defRPr/>
              </a:pPr>
              <a:r>
                <a:rPr lang="en-US" sz="1568" kern="0" dirty="0">
                  <a:solidFill>
                    <a:srgbClr val="FFFFFF"/>
                  </a:solidFill>
                  <a:latin typeface="Segoe UI" charset="0"/>
                  <a:ea typeface="MS PGothic" charset="0"/>
                </a:rPr>
                <a:t>Reporting &amp; Dashboards</a:t>
              </a:r>
            </a:p>
          </p:txBody>
        </p:sp>
        <p:sp>
          <p:nvSpPr>
            <p:cNvPr id="83" name="TextBox 82"/>
            <p:cNvSpPr txBox="1"/>
            <p:nvPr/>
          </p:nvSpPr>
          <p:spPr>
            <a:xfrm>
              <a:off x="10173429" y="3288702"/>
              <a:ext cx="1818337" cy="738664"/>
            </a:xfrm>
            <a:prstGeom prst="rect">
              <a:avLst/>
            </a:prstGeom>
            <a:noFill/>
          </p:spPr>
          <p:txBody>
            <a:bodyPr wrap="square" lIns="179285" tIns="143428" rIns="89642" bIns="143428" rtlCol="0">
              <a:spAutoFit/>
            </a:bodyPr>
            <a:lstStyle/>
            <a:p>
              <a:pPr defTabSz="896386">
                <a:lnSpc>
                  <a:spcPct val="90000"/>
                </a:lnSpc>
                <a:spcAft>
                  <a:spcPts val="588"/>
                </a:spcAft>
                <a:defRPr/>
              </a:pPr>
              <a:r>
                <a:rPr lang="en-US" sz="1568" kern="0" dirty="0">
                  <a:gradFill>
                    <a:gsLst>
                      <a:gs pos="1250">
                        <a:srgbClr val="FFFFFF"/>
                      </a:gs>
                      <a:gs pos="100000">
                        <a:srgbClr val="FFFFFF"/>
                      </a:gs>
                    </a:gsLst>
                    <a:lin ang="5400000" scaled="0"/>
                  </a:gradFill>
                  <a:latin typeface="Segoe UI" charset="0"/>
                  <a:ea typeface="MS PGothic" charset="0"/>
                </a:rPr>
                <a:t>SQL Server Analysis Services</a:t>
              </a:r>
            </a:p>
          </p:txBody>
        </p:sp>
        <p:cxnSp>
          <p:nvCxnSpPr>
            <p:cNvPr id="61" name="Straight Connector 60"/>
            <p:cNvCxnSpPr/>
            <p:nvPr/>
          </p:nvCxnSpPr>
          <p:spPr>
            <a:xfrm>
              <a:off x="7629651" y="1930891"/>
              <a:ext cx="0" cy="349606"/>
            </a:xfrm>
            <a:prstGeom prst="line">
              <a:avLst/>
            </a:prstGeom>
            <a:ln w="22225">
              <a:solidFill>
                <a:srgbClr val="002050"/>
              </a:solidFill>
              <a:headEnd type="triangle"/>
              <a:tailEnd type="triangle"/>
            </a:ln>
          </p:spPr>
          <p:style>
            <a:lnRef idx="3">
              <a:schemeClr val="accent3"/>
            </a:lnRef>
            <a:fillRef idx="0">
              <a:schemeClr val="accent3"/>
            </a:fillRef>
            <a:effectRef idx="2">
              <a:schemeClr val="accent3"/>
            </a:effectRef>
            <a:fontRef idx="minor">
              <a:schemeClr val="tx1"/>
            </a:fontRef>
          </p:style>
        </p:cxnSp>
        <p:sp>
          <p:nvSpPr>
            <p:cNvPr id="63" name="Rectangle 62"/>
            <p:cNvSpPr/>
            <p:nvPr/>
          </p:nvSpPr>
          <p:spPr bwMode="auto">
            <a:xfrm>
              <a:off x="6258051" y="1356499"/>
              <a:ext cx="2743200" cy="54864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defRPr/>
              </a:pPr>
              <a:r>
                <a:rPr lang="en-US" sz="1568" kern="0" dirty="0">
                  <a:gradFill>
                    <a:gsLst>
                      <a:gs pos="1250">
                        <a:srgbClr val="FFFFFF"/>
                      </a:gs>
                      <a:gs pos="100000">
                        <a:srgbClr val="FFFFFF"/>
                      </a:gs>
                    </a:gsLst>
                    <a:lin ang="5400000" scaled="0"/>
                  </a:gradFill>
                  <a:latin typeface="Segoe UI"/>
                  <a:ea typeface="Segoe UI" pitchFamily="34" charset="0"/>
                  <a:cs typeface="Segoe UI" pitchFamily="34" charset="0"/>
                </a:rPr>
                <a:t>OLTP</a:t>
              </a:r>
            </a:p>
          </p:txBody>
        </p:sp>
        <p:cxnSp>
          <p:nvCxnSpPr>
            <p:cNvPr id="64" name="Straight Connector 63"/>
            <p:cNvCxnSpPr/>
            <p:nvPr/>
          </p:nvCxnSpPr>
          <p:spPr>
            <a:xfrm>
              <a:off x="7629651" y="2871608"/>
              <a:ext cx="0" cy="349606"/>
            </a:xfrm>
            <a:prstGeom prst="line">
              <a:avLst/>
            </a:prstGeom>
            <a:ln w="22225">
              <a:solidFill>
                <a:srgbClr val="00205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5" name="Straight Connector 64"/>
            <p:cNvCxnSpPr/>
            <p:nvPr/>
          </p:nvCxnSpPr>
          <p:spPr>
            <a:xfrm>
              <a:off x="7629651" y="4133410"/>
              <a:ext cx="0" cy="349606"/>
            </a:xfrm>
            <a:prstGeom prst="line">
              <a:avLst/>
            </a:prstGeom>
            <a:ln w="22225">
              <a:solidFill>
                <a:srgbClr val="00205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6" name="Straight Connector 65"/>
            <p:cNvCxnSpPr/>
            <p:nvPr/>
          </p:nvCxnSpPr>
          <p:spPr>
            <a:xfrm>
              <a:off x="7629651" y="5118226"/>
              <a:ext cx="0" cy="349606"/>
            </a:xfrm>
            <a:prstGeom prst="line">
              <a:avLst/>
            </a:prstGeom>
            <a:ln w="22225">
              <a:solidFill>
                <a:srgbClr val="00205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7" name="Straight Connector 66"/>
            <p:cNvCxnSpPr>
              <a:cxnSpLocks/>
            </p:cNvCxnSpPr>
            <p:nvPr/>
          </p:nvCxnSpPr>
          <p:spPr>
            <a:xfrm>
              <a:off x="9008278" y="4787686"/>
              <a:ext cx="1729132" cy="0"/>
            </a:xfrm>
            <a:prstGeom prst="line">
              <a:avLst/>
            </a:prstGeom>
            <a:ln w="22225">
              <a:solidFill>
                <a:srgbClr val="002050"/>
              </a:solidFill>
              <a:headEnd type="triangle"/>
              <a:tailEnd type="none"/>
            </a:ln>
          </p:spPr>
          <p:style>
            <a:lnRef idx="3">
              <a:schemeClr val="accent3"/>
            </a:lnRef>
            <a:fillRef idx="0">
              <a:schemeClr val="accent3"/>
            </a:fillRef>
            <a:effectRef idx="2">
              <a:schemeClr val="accent3"/>
            </a:effectRef>
            <a:fontRef idx="minor">
              <a:schemeClr val="tx1"/>
            </a:fontRef>
          </p:style>
        </p:cxnSp>
        <p:sp>
          <p:nvSpPr>
            <p:cNvPr id="43" name="Database_EFC7" title="Icon of a cylinder">
              <a:extLst>
                <a:ext uri="{FF2B5EF4-FFF2-40B4-BE49-F238E27FC236}">
                  <a16:creationId xmlns:a16="http://schemas.microsoft.com/office/drawing/2014/main" id="{76D430F4-7ED3-45E0-B0EE-CB6E154912EB}"/>
                </a:ext>
              </a:extLst>
            </p:cNvPr>
            <p:cNvSpPr>
              <a:spLocks noChangeAspect="1" noEditPoints="1"/>
            </p:cNvSpPr>
            <p:nvPr/>
          </p:nvSpPr>
          <p:spPr bwMode="auto">
            <a:xfrm>
              <a:off x="7495973" y="5554413"/>
              <a:ext cx="267356" cy="34752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dirty="0">
                <a:solidFill>
                  <a:srgbClr val="2C2C2C"/>
                </a:solidFill>
                <a:latin typeface="Segoe UI" charset="0"/>
                <a:ea typeface="MS PGothic" charset="0"/>
              </a:endParaRPr>
            </a:p>
          </p:txBody>
        </p:sp>
        <p:sp>
          <p:nvSpPr>
            <p:cNvPr id="46" name="CRMArticles_EFF5" title="Icon of two documents stacked together with writing on them">
              <a:extLst>
                <a:ext uri="{FF2B5EF4-FFF2-40B4-BE49-F238E27FC236}">
                  <a16:creationId xmlns:a16="http://schemas.microsoft.com/office/drawing/2014/main" id="{11777387-FCFF-4672-8339-E40ADFE4F81D}"/>
                </a:ext>
              </a:extLst>
            </p:cNvPr>
            <p:cNvSpPr>
              <a:spLocks noChangeAspect="1" noEditPoints="1"/>
            </p:cNvSpPr>
            <p:nvPr/>
          </p:nvSpPr>
          <p:spPr bwMode="auto">
            <a:xfrm>
              <a:off x="9758118" y="2185099"/>
              <a:ext cx="385484" cy="44498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grpSp>
    </p:spTree>
    <p:extLst>
      <p:ext uri="{BB962C8B-B14F-4D97-AF65-F5344CB8AC3E}">
        <p14:creationId xmlns:p14="http://schemas.microsoft.com/office/powerpoint/2010/main" val="307665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600" fill="hold"/>
                                        <p:tgtEl>
                                          <p:spTgt spid="105"/>
                                        </p:tgtEl>
                                        <p:attrNameLst>
                                          <p:attrName>ppt_x</p:attrName>
                                        </p:attrNameLst>
                                      </p:cBhvr>
                                      <p:tavLst>
                                        <p:tav tm="0">
                                          <p:val>
                                            <p:strVal val="1+#ppt_w/2"/>
                                          </p:val>
                                        </p:tav>
                                        <p:tav tm="100000">
                                          <p:val>
                                            <p:strVal val="#ppt_x"/>
                                          </p:val>
                                        </p:tav>
                                      </p:tavLst>
                                    </p:anim>
                                    <p:anim calcmode="lin" valueType="num">
                                      <p:cBhvr additive="base">
                                        <p:cTn id="8" dur="600" fill="hold"/>
                                        <p:tgtEl>
                                          <p:spTgt spid="10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42" presetClass="path" presetSubtype="0" decel="100000" fill="hold" nodeType="withEffect">
                                  <p:stCondLst>
                                    <p:cond delay="500"/>
                                  </p:stCondLst>
                                  <p:childTnLst>
                                    <p:animMotion origin="layout" path="M -7.42915E-7 5.85565E-7 L -0.03676 5.85565E-7 " pathEditMode="relative" rAng="0" ptsTypes="AA">
                                      <p:cBhvr>
                                        <p:cTn id="13" dur="500" spd="-100000" fill="hold"/>
                                        <p:tgtEl>
                                          <p:spTgt spid="12"/>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semantic model—two ways to develop</a:t>
            </a:r>
          </a:p>
        </p:txBody>
      </p:sp>
      <p:sp>
        <p:nvSpPr>
          <p:cNvPr id="12" name="Text Placeholder 2">
            <a:extLst>
              <a:ext uri="{FF2B5EF4-FFF2-40B4-BE49-F238E27FC236}">
                <a16:creationId xmlns:a16="http://schemas.microsoft.com/office/drawing/2014/main" id="{36D541A1-1FAD-4DA1-B5AA-D2FA3F1C2189}"/>
              </a:ext>
            </a:extLst>
          </p:cNvPr>
          <p:cNvSpPr txBox="1">
            <a:spLocks/>
          </p:cNvSpPr>
          <p:nvPr/>
        </p:nvSpPr>
        <p:spPr>
          <a:xfrm>
            <a:off x="6489546" y="2796619"/>
            <a:ext cx="4438531" cy="824935"/>
          </a:xfrm>
          <a:prstGeom prst="rect">
            <a:avLst/>
          </a:prstGeom>
          <a:noFill/>
          <a:ln>
            <a:noFill/>
          </a:ln>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Dimensions and measure groups</a:t>
            </a:r>
          </a:p>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Highly scalable and mature</a:t>
            </a:r>
          </a:p>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Feature rich and complex </a:t>
            </a:r>
          </a:p>
        </p:txBody>
      </p:sp>
      <p:sp>
        <p:nvSpPr>
          <p:cNvPr id="13" name="Rectangle 12">
            <a:extLst>
              <a:ext uri="{FF2B5EF4-FFF2-40B4-BE49-F238E27FC236}">
                <a16:creationId xmlns:a16="http://schemas.microsoft.com/office/drawing/2014/main" id="{751D56DE-5FB0-44E7-AC9C-8FB25C1D2A54}"/>
              </a:ext>
            </a:extLst>
          </p:cNvPr>
          <p:cNvSpPr/>
          <p:nvPr/>
        </p:nvSpPr>
        <p:spPr bwMode="auto">
          <a:xfrm>
            <a:off x="5885672" y="1755833"/>
            <a:ext cx="5018625" cy="1165038"/>
          </a:xfrm>
          <a:prstGeom prst="rect">
            <a:avLst/>
          </a:prstGeom>
          <a:noFill/>
          <a:ln w="9525" cap="flat" cmpd="sng" algn="ctr">
            <a:noFill/>
            <a:prstDash val="solid"/>
            <a:headEnd type="none" w="med" len="med"/>
            <a:tailEnd type="none" w="med" len="med"/>
          </a:ln>
          <a:effectLst/>
        </p:spPr>
        <p:txBody>
          <a:bodyPr vert="horz" wrap="square" lIns="1254657" tIns="34280" rIns="68557" bIns="34280" numCol="1" rtlCol="0" anchor="ctr" anchorCtr="0" compatLnSpc="1">
            <a:prstTxWarp prst="textNoShape">
              <a:avLst/>
            </a:prstTxWarp>
          </a:bodyPr>
          <a:lstStyle/>
          <a:p>
            <a:pPr defTabSz="685514">
              <a:defRPr/>
            </a:pPr>
            <a:r>
              <a:rPr lang="en-US" sz="2745" kern="0" spc="-114" dirty="0">
                <a:ln w="3175">
                  <a:noFill/>
                </a:ln>
                <a:gradFill>
                  <a:gsLst>
                    <a:gs pos="72566">
                      <a:srgbClr val="008272"/>
                    </a:gs>
                    <a:gs pos="43000">
                      <a:srgbClr val="008272"/>
                    </a:gs>
                  </a:gsLst>
                  <a:lin ang="5400000" scaled="0"/>
                </a:gradFill>
                <a:latin typeface="Segoe UI Semibold" panose="020B0702040204020203" pitchFamily="34" charset="0"/>
                <a:ea typeface="MS PGothic" charset="0"/>
                <a:cs typeface="Segoe UI Semibold" panose="020B0702040204020203" pitchFamily="34" charset="0"/>
              </a:rPr>
              <a:t>Multidimensional models</a:t>
            </a:r>
          </a:p>
        </p:txBody>
      </p:sp>
      <p:sp>
        <p:nvSpPr>
          <p:cNvPr id="16" name="Text Placeholder 2">
            <a:extLst>
              <a:ext uri="{FF2B5EF4-FFF2-40B4-BE49-F238E27FC236}">
                <a16:creationId xmlns:a16="http://schemas.microsoft.com/office/drawing/2014/main" id="{8B225F31-5B23-4173-A97D-40EBFF16ADD0}"/>
              </a:ext>
            </a:extLst>
          </p:cNvPr>
          <p:cNvSpPr txBox="1">
            <a:spLocks/>
          </p:cNvSpPr>
          <p:nvPr/>
        </p:nvSpPr>
        <p:spPr>
          <a:xfrm>
            <a:off x="1352036" y="2796622"/>
            <a:ext cx="4358253" cy="838147"/>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Tables and relationships</a:t>
            </a:r>
          </a:p>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Fast by design with in-memory</a:t>
            </a:r>
          </a:p>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Easy to get started and simple </a:t>
            </a:r>
          </a:p>
        </p:txBody>
      </p:sp>
      <p:sp>
        <p:nvSpPr>
          <p:cNvPr id="17" name="Rectangle 16">
            <a:extLst>
              <a:ext uri="{FF2B5EF4-FFF2-40B4-BE49-F238E27FC236}">
                <a16:creationId xmlns:a16="http://schemas.microsoft.com/office/drawing/2014/main" id="{FD682FDC-07CD-47D5-94A0-E608D1B21A35}"/>
              </a:ext>
            </a:extLst>
          </p:cNvPr>
          <p:cNvSpPr/>
          <p:nvPr/>
        </p:nvSpPr>
        <p:spPr bwMode="auto">
          <a:xfrm>
            <a:off x="766137" y="1755833"/>
            <a:ext cx="5018625" cy="1165038"/>
          </a:xfrm>
          <a:prstGeom prst="rect">
            <a:avLst/>
          </a:prstGeom>
          <a:noFill/>
          <a:ln w="9525" cap="flat" cmpd="sng" algn="ctr">
            <a:noFill/>
            <a:prstDash val="solid"/>
            <a:headEnd type="none" w="med" len="med"/>
            <a:tailEnd type="none" w="med" len="med"/>
          </a:ln>
          <a:effectLst/>
        </p:spPr>
        <p:txBody>
          <a:bodyPr vert="horz" wrap="square" lIns="1254657" tIns="45692" rIns="91386" bIns="45692" numCol="1" rtlCol="0" anchor="ctr" anchorCtr="0" compatLnSpc="1">
            <a:prstTxWarp prst="textNoShape">
              <a:avLst/>
            </a:prstTxWarp>
          </a:bodyPr>
          <a:lstStyle/>
          <a:p>
            <a:pPr defTabSz="685514">
              <a:defRPr/>
            </a:pPr>
            <a:r>
              <a:rPr lang="en-US" sz="2745" kern="0" spc="-114" dirty="0">
                <a:ln w="3175">
                  <a:noFill/>
                </a:ln>
                <a:gradFill>
                  <a:gsLst>
                    <a:gs pos="72566">
                      <a:srgbClr val="0072C6"/>
                    </a:gs>
                    <a:gs pos="43000">
                      <a:srgbClr val="0072C6"/>
                    </a:gs>
                  </a:gsLst>
                  <a:lin ang="5400000" scaled="0"/>
                </a:gradFill>
                <a:latin typeface="Segoe UI Semibold" panose="020B0702040204020203" pitchFamily="34" charset="0"/>
                <a:ea typeface="MS PGothic" charset="0"/>
                <a:cs typeface="Segoe UI Semibold" panose="020B0702040204020203" pitchFamily="34" charset="0"/>
              </a:rPr>
              <a:t>Tabular models</a:t>
            </a:r>
            <a:endParaRPr lang="en-US" sz="2157" kern="0" spc="-114" dirty="0">
              <a:ln w="3175">
                <a:noFill/>
              </a:ln>
              <a:gradFill>
                <a:gsLst>
                  <a:gs pos="72566">
                    <a:srgbClr val="0072C6"/>
                  </a:gs>
                  <a:gs pos="43000">
                    <a:srgbClr val="0072C6"/>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20" name="Freeform 32">
            <a:extLst>
              <a:ext uri="{FF2B5EF4-FFF2-40B4-BE49-F238E27FC236}">
                <a16:creationId xmlns:a16="http://schemas.microsoft.com/office/drawing/2014/main" id="{D9985850-FF91-4FB3-B90A-B64A458258D0}"/>
              </a:ext>
            </a:extLst>
          </p:cNvPr>
          <p:cNvSpPr>
            <a:spLocks/>
          </p:cNvSpPr>
          <p:nvPr/>
        </p:nvSpPr>
        <p:spPr bwMode="auto">
          <a:xfrm>
            <a:off x="1378289" y="2097904"/>
            <a:ext cx="458655" cy="58131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noFill/>
          <a:ln w="22225">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latin typeface="Segoe UI" charset="0"/>
              <a:ea typeface="MS PGothic" charset="0"/>
            </a:endParaRPr>
          </a:p>
        </p:txBody>
      </p:sp>
      <p:grpSp>
        <p:nvGrpSpPr>
          <p:cNvPr id="5" name="Group 4">
            <a:extLst>
              <a:ext uri="{FF2B5EF4-FFF2-40B4-BE49-F238E27FC236}">
                <a16:creationId xmlns:a16="http://schemas.microsoft.com/office/drawing/2014/main" id="{73120324-38F5-4ACF-B246-9D6AF637FD97}"/>
              </a:ext>
            </a:extLst>
          </p:cNvPr>
          <p:cNvGrpSpPr/>
          <p:nvPr/>
        </p:nvGrpSpPr>
        <p:grpSpPr>
          <a:xfrm>
            <a:off x="6543303" y="2103987"/>
            <a:ext cx="469890" cy="519703"/>
            <a:chOff x="-1104937" y="4880878"/>
            <a:chExt cx="786649" cy="870040"/>
          </a:xfrm>
        </p:grpSpPr>
        <p:sp>
          <p:nvSpPr>
            <p:cNvPr id="4" name="Rectangle 3">
              <a:extLst>
                <a:ext uri="{FF2B5EF4-FFF2-40B4-BE49-F238E27FC236}">
                  <a16:creationId xmlns:a16="http://schemas.microsoft.com/office/drawing/2014/main" id="{95B0C1A4-FF72-4779-BE50-50200691317C}"/>
                </a:ext>
              </a:extLst>
            </p:cNvPr>
            <p:cNvSpPr/>
            <p:nvPr/>
          </p:nvSpPr>
          <p:spPr bwMode="auto">
            <a:xfrm rot="18900000">
              <a:off x="-947791" y="4880878"/>
              <a:ext cx="489827" cy="489825"/>
            </a:xfrm>
            <a:custGeom>
              <a:avLst/>
              <a:gdLst>
                <a:gd name="connsiteX0" fmla="*/ 0 w 462831"/>
                <a:gd name="connsiteY0" fmla="*/ 0 h 462830"/>
                <a:gd name="connsiteX1" fmla="*/ 462831 w 462831"/>
                <a:gd name="connsiteY1" fmla="*/ 0 h 462830"/>
                <a:gd name="connsiteX2" fmla="*/ 462831 w 462831"/>
                <a:gd name="connsiteY2" fmla="*/ 462830 h 462830"/>
                <a:gd name="connsiteX3" fmla="*/ 0 w 462831"/>
                <a:gd name="connsiteY3" fmla="*/ 462830 h 462830"/>
                <a:gd name="connsiteX4" fmla="*/ 0 w 462831"/>
                <a:gd name="connsiteY4" fmla="*/ 0 h 462830"/>
                <a:gd name="connsiteX0" fmla="*/ 0 w 462831"/>
                <a:gd name="connsiteY0" fmla="*/ 0 h 462830"/>
                <a:gd name="connsiteX1" fmla="*/ 231141 w 462831"/>
                <a:gd name="connsiteY1" fmla="*/ 231691 h 462830"/>
                <a:gd name="connsiteX2" fmla="*/ 462831 w 462831"/>
                <a:gd name="connsiteY2" fmla="*/ 462830 h 462830"/>
                <a:gd name="connsiteX3" fmla="*/ 0 w 462831"/>
                <a:gd name="connsiteY3" fmla="*/ 462830 h 462830"/>
                <a:gd name="connsiteX4" fmla="*/ 0 w 462831"/>
                <a:gd name="connsiteY4" fmla="*/ 0 h 462830"/>
                <a:gd name="connsiteX0" fmla="*/ 0 w 462831"/>
                <a:gd name="connsiteY0" fmla="*/ 0 h 462830"/>
                <a:gd name="connsiteX1" fmla="*/ 317351 w 462831"/>
                <a:gd name="connsiteY1" fmla="*/ 134704 h 462830"/>
                <a:gd name="connsiteX2" fmla="*/ 462831 w 462831"/>
                <a:gd name="connsiteY2" fmla="*/ 462830 h 462830"/>
                <a:gd name="connsiteX3" fmla="*/ 0 w 462831"/>
                <a:gd name="connsiteY3" fmla="*/ 462830 h 462830"/>
                <a:gd name="connsiteX4" fmla="*/ 0 w 462831"/>
                <a:gd name="connsiteY4" fmla="*/ 0 h 462830"/>
                <a:gd name="connsiteX0" fmla="*/ 0 w 462831"/>
                <a:gd name="connsiteY0" fmla="*/ 0 h 462830"/>
                <a:gd name="connsiteX1" fmla="*/ 317351 w 462831"/>
                <a:gd name="connsiteY1" fmla="*/ 134704 h 462830"/>
                <a:gd name="connsiteX2" fmla="*/ 462831 w 462831"/>
                <a:gd name="connsiteY2" fmla="*/ 462830 h 462830"/>
                <a:gd name="connsiteX3" fmla="*/ 207444 w 462831"/>
                <a:gd name="connsiteY3" fmla="*/ 239221 h 462830"/>
                <a:gd name="connsiteX4" fmla="*/ 0 w 462831"/>
                <a:gd name="connsiteY4" fmla="*/ 0 h 462830"/>
                <a:gd name="connsiteX0" fmla="*/ 0 w 462831"/>
                <a:gd name="connsiteY0" fmla="*/ 0 h 462830"/>
                <a:gd name="connsiteX1" fmla="*/ 317351 w 462831"/>
                <a:gd name="connsiteY1" fmla="*/ 134704 h 462830"/>
                <a:gd name="connsiteX2" fmla="*/ 462831 w 462831"/>
                <a:gd name="connsiteY2" fmla="*/ 462830 h 462830"/>
                <a:gd name="connsiteX3" fmla="*/ 126622 w 462831"/>
                <a:gd name="connsiteY3" fmla="*/ 320043 h 462830"/>
                <a:gd name="connsiteX4" fmla="*/ 0 w 462831"/>
                <a:gd name="connsiteY4" fmla="*/ 0 h 46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831" h="462830">
                  <a:moveTo>
                    <a:pt x="0" y="0"/>
                  </a:moveTo>
                  <a:lnTo>
                    <a:pt x="317351" y="134704"/>
                  </a:lnTo>
                  <a:lnTo>
                    <a:pt x="462831" y="462830"/>
                  </a:lnTo>
                  <a:lnTo>
                    <a:pt x="126622" y="320043"/>
                  </a:lnTo>
                  <a:lnTo>
                    <a:pt x="0" y="0"/>
                  </a:lnTo>
                  <a:close/>
                </a:path>
              </a:pathLst>
            </a:custGeom>
            <a:solidFill>
              <a:schemeClr val="bg1"/>
            </a:solidFill>
            <a:ln w="2222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1B618399-5879-41B7-9A9A-A51CDF61C5DF}"/>
                </a:ext>
              </a:extLst>
            </p:cNvPr>
            <p:cNvSpPr/>
            <p:nvPr/>
          </p:nvSpPr>
          <p:spPr bwMode="auto">
            <a:xfrm>
              <a:off x="-664999" y="5221327"/>
              <a:ext cx="346711" cy="529591"/>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0 w 381000"/>
                <a:gd name="connsiteY0" fmla="*/ 148590 h 529590"/>
                <a:gd name="connsiteX1" fmla="*/ 346710 w 381000"/>
                <a:gd name="connsiteY1" fmla="*/ 0 h 529590"/>
                <a:gd name="connsiteX2" fmla="*/ 381000 w 381000"/>
                <a:gd name="connsiteY2" fmla="*/ 529590 h 529590"/>
                <a:gd name="connsiteX3" fmla="*/ 0 w 381000"/>
                <a:gd name="connsiteY3" fmla="*/ 529590 h 529590"/>
                <a:gd name="connsiteX4" fmla="*/ 0 w 381000"/>
                <a:gd name="connsiteY4" fmla="*/ 148590 h 529590"/>
                <a:gd name="connsiteX0" fmla="*/ 0 w 346710"/>
                <a:gd name="connsiteY0" fmla="*/ 148590 h 529590"/>
                <a:gd name="connsiteX1" fmla="*/ 346710 w 346710"/>
                <a:gd name="connsiteY1" fmla="*/ 0 h 529590"/>
                <a:gd name="connsiteX2" fmla="*/ 335280 w 346710"/>
                <a:gd name="connsiteY2" fmla="*/ 316230 h 529590"/>
                <a:gd name="connsiteX3" fmla="*/ 0 w 346710"/>
                <a:gd name="connsiteY3" fmla="*/ 529590 h 529590"/>
                <a:gd name="connsiteX4" fmla="*/ 0 w 346710"/>
                <a:gd name="connsiteY4" fmla="*/ 148590 h 529590"/>
                <a:gd name="connsiteX0" fmla="*/ 0 w 346710"/>
                <a:gd name="connsiteY0" fmla="*/ 148590 h 529590"/>
                <a:gd name="connsiteX1" fmla="*/ 346710 w 346710"/>
                <a:gd name="connsiteY1" fmla="*/ 0 h 529590"/>
                <a:gd name="connsiteX2" fmla="*/ 346710 w 346710"/>
                <a:gd name="connsiteY2" fmla="*/ 388620 h 529590"/>
                <a:gd name="connsiteX3" fmla="*/ 0 w 346710"/>
                <a:gd name="connsiteY3" fmla="*/ 529590 h 529590"/>
                <a:gd name="connsiteX4" fmla="*/ 0 w 346710"/>
                <a:gd name="connsiteY4" fmla="*/ 148590 h 52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10" h="529590">
                  <a:moveTo>
                    <a:pt x="0" y="148590"/>
                  </a:moveTo>
                  <a:lnTo>
                    <a:pt x="346710" y="0"/>
                  </a:lnTo>
                  <a:lnTo>
                    <a:pt x="346710" y="388620"/>
                  </a:lnTo>
                  <a:lnTo>
                    <a:pt x="0" y="529590"/>
                  </a:lnTo>
                  <a:lnTo>
                    <a:pt x="0" y="148590"/>
                  </a:lnTo>
                  <a:close/>
                </a:path>
              </a:pathLst>
            </a:custGeom>
            <a:solidFill>
              <a:schemeClr val="bg1"/>
            </a:solidFill>
            <a:ln w="2222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2" name="Rectangle 20">
              <a:extLst>
                <a:ext uri="{FF2B5EF4-FFF2-40B4-BE49-F238E27FC236}">
                  <a16:creationId xmlns:a16="http://schemas.microsoft.com/office/drawing/2014/main" id="{0D663909-63B3-400A-A384-A2D23C03DC37}"/>
                </a:ext>
              </a:extLst>
            </p:cNvPr>
            <p:cNvSpPr/>
            <p:nvPr/>
          </p:nvSpPr>
          <p:spPr bwMode="auto">
            <a:xfrm flipH="1">
              <a:off x="-1104937" y="5215202"/>
              <a:ext cx="346711" cy="529589"/>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0 w 381000"/>
                <a:gd name="connsiteY0" fmla="*/ 148590 h 529590"/>
                <a:gd name="connsiteX1" fmla="*/ 346710 w 381000"/>
                <a:gd name="connsiteY1" fmla="*/ 0 h 529590"/>
                <a:gd name="connsiteX2" fmla="*/ 381000 w 381000"/>
                <a:gd name="connsiteY2" fmla="*/ 529590 h 529590"/>
                <a:gd name="connsiteX3" fmla="*/ 0 w 381000"/>
                <a:gd name="connsiteY3" fmla="*/ 529590 h 529590"/>
                <a:gd name="connsiteX4" fmla="*/ 0 w 381000"/>
                <a:gd name="connsiteY4" fmla="*/ 148590 h 529590"/>
                <a:gd name="connsiteX0" fmla="*/ 0 w 346710"/>
                <a:gd name="connsiteY0" fmla="*/ 148590 h 529590"/>
                <a:gd name="connsiteX1" fmla="*/ 346710 w 346710"/>
                <a:gd name="connsiteY1" fmla="*/ 0 h 529590"/>
                <a:gd name="connsiteX2" fmla="*/ 335280 w 346710"/>
                <a:gd name="connsiteY2" fmla="*/ 316230 h 529590"/>
                <a:gd name="connsiteX3" fmla="*/ 0 w 346710"/>
                <a:gd name="connsiteY3" fmla="*/ 529590 h 529590"/>
                <a:gd name="connsiteX4" fmla="*/ 0 w 346710"/>
                <a:gd name="connsiteY4" fmla="*/ 148590 h 529590"/>
                <a:gd name="connsiteX0" fmla="*/ 0 w 346710"/>
                <a:gd name="connsiteY0" fmla="*/ 148590 h 529590"/>
                <a:gd name="connsiteX1" fmla="*/ 346710 w 346710"/>
                <a:gd name="connsiteY1" fmla="*/ 0 h 529590"/>
                <a:gd name="connsiteX2" fmla="*/ 346710 w 346710"/>
                <a:gd name="connsiteY2" fmla="*/ 388620 h 529590"/>
                <a:gd name="connsiteX3" fmla="*/ 0 w 346710"/>
                <a:gd name="connsiteY3" fmla="*/ 529590 h 529590"/>
                <a:gd name="connsiteX4" fmla="*/ 0 w 346710"/>
                <a:gd name="connsiteY4" fmla="*/ 148590 h 52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10" h="529590">
                  <a:moveTo>
                    <a:pt x="0" y="148590"/>
                  </a:moveTo>
                  <a:lnTo>
                    <a:pt x="346710" y="0"/>
                  </a:lnTo>
                  <a:lnTo>
                    <a:pt x="346710" y="388620"/>
                  </a:lnTo>
                  <a:lnTo>
                    <a:pt x="0" y="529590"/>
                  </a:lnTo>
                  <a:lnTo>
                    <a:pt x="0" y="148590"/>
                  </a:lnTo>
                  <a:close/>
                </a:path>
              </a:pathLst>
            </a:custGeom>
            <a:solidFill>
              <a:schemeClr val="bg1"/>
            </a:solidFill>
            <a:ln w="2222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74221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018186" y="1324893"/>
            <a:ext cx="6173814" cy="4381264"/>
          </a:xfrm>
          <a:prstGeom prst="rect">
            <a:avLst/>
          </a:prstGeom>
        </p:spPr>
        <p:txBody>
          <a:bodyPr/>
          <a:lstStyle/>
          <a:p>
            <a:r>
              <a:rPr lang="en-US" dirty="0">
                <a:solidFill>
                  <a:schemeClr val="bg1"/>
                </a:solidFill>
                <a:latin typeface="Segoe UI Semilight" panose="020B0402040204020203" pitchFamily="34" charset="0"/>
                <a:cs typeface="Segoe UI Semilight" panose="020B0402040204020203" pitchFamily="34" charset="0"/>
              </a:rPr>
              <a:t>Data changes over time</a:t>
            </a:r>
          </a:p>
          <a:p>
            <a:r>
              <a:rPr lang="en-US" sz="1765" dirty="0">
                <a:solidFill>
                  <a:schemeClr val="bg1"/>
                </a:solidFill>
                <a:latin typeface="+mn-lt"/>
              </a:rPr>
              <a:t>Tracking and analyzing changes is often important</a:t>
            </a:r>
          </a:p>
          <a:p>
            <a:r>
              <a:rPr lang="en-US" dirty="0">
                <a:solidFill>
                  <a:schemeClr val="bg1"/>
                </a:solidFill>
                <a:latin typeface="Segoe UI Semilight" panose="020B0402040204020203" pitchFamily="34" charset="0"/>
                <a:cs typeface="Segoe UI Semilight" panose="020B0402040204020203" pitchFamily="34" charset="0"/>
              </a:rPr>
              <a:t>Temporal in DB</a:t>
            </a:r>
          </a:p>
          <a:p>
            <a:r>
              <a:rPr lang="en-US" sz="1765" dirty="0">
                <a:solidFill>
                  <a:schemeClr val="bg1"/>
                </a:solidFill>
                <a:latin typeface="Segoe UI" panose="020B0502040204020203" pitchFamily="34" charset="0"/>
                <a:cs typeface="Segoe UI" panose="020B0502040204020203" pitchFamily="34" charset="0"/>
              </a:rPr>
              <a:t>Automatically tracks history of data changes</a:t>
            </a:r>
          </a:p>
          <a:p>
            <a:r>
              <a:rPr lang="en-US" sz="1765" dirty="0">
                <a:solidFill>
                  <a:schemeClr val="bg1"/>
                </a:solidFill>
                <a:latin typeface="Segoe UI" panose="020B0502040204020203" pitchFamily="34" charset="0"/>
                <a:cs typeface="Segoe UI" panose="020B0502040204020203" pitchFamily="34" charset="0"/>
              </a:rPr>
              <a:t>Enables easy querying of historical data states </a:t>
            </a:r>
          </a:p>
          <a:p>
            <a:r>
              <a:rPr lang="en-US" dirty="0">
                <a:solidFill>
                  <a:schemeClr val="bg1"/>
                </a:solidFill>
                <a:latin typeface="Segoe UI Semilight" panose="020B0402040204020203" pitchFamily="34" charset="0"/>
                <a:cs typeface="Segoe UI Semilight" panose="020B0402040204020203" pitchFamily="34" charset="0"/>
              </a:rPr>
              <a:t>Advantages over workarounds</a:t>
            </a:r>
          </a:p>
          <a:p>
            <a:r>
              <a:rPr lang="en-US" sz="1765" dirty="0">
                <a:solidFill>
                  <a:schemeClr val="bg1"/>
                </a:solidFill>
                <a:latin typeface="Segoe UI" panose="020B0502040204020203" pitchFamily="34" charset="0"/>
                <a:cs typeface="Segoe UI" panose="020B0502040204020203" pitchFamily="34" charset="0"/>
              </a:rPr>
              <a:t>Simplifies app development and maintenance</a:t>
            </a:r>
          </a:p>
          <a:p>
            <a:r>
              <a:rPr lang="en-US" sz="1765" dirty="0">
                <a:solidFill>
                  <a:schemeClr val="bg1"/>
                </a:solidFill>
                <a:latin typeface="Segoe UI" panose="020B0502040204020203" pitchFamily="34" charset="0"/>
                <a:cs typeface="Segoe UI" panose="020B0502040204020203" pitchFamily="34" charset="0"/>
              </a:rPr>
              <a:t>Efficiently handles complex logic in DB engine</a:t>
            </a:r>
          </a:p>
          <a:p>
            <a:pPr lvl="1"/>
            <a:endParaRPr lang="en-US" sz="1567" dirty="0">
              <a:solidFill>
                <a:schemeClr val="bg1"/>
              </a:solidFill>
            </a:endParaRPr>
          </a:p>
          <a:p>
            <a:pPr lvl="1"/>
            <a:endParaRPr lang="en-US" sz="1567" dirty="0">
              <a:solidFill>
                <a:schemeClr val="bg1"/>
              </a:solidFill>
            </a:endParaRPr>
          </a:p>
        </p:txBody>
      </p:sp>
      <p:sp>
        <p:nvSpPr>
          <p:cNvPr id="7" name="Title 1"/>
          <p:cNvSpPr txBox="1">
            <a:spLocks/>
          </p:cNvSpPr>
          <p:nvPr/>
        </p:nvSpPr>
        <p:spPr>
          <a:xfrm>
            <a:off x="306778" y="76092"/>
            <a:ext cx="11422817" cy="1054584"/>
          </a:xfrm>
          <a:prstGeom prst="rect">
            <a:avLst/>
          </a:prstGeom>
        </p:spPr>
        <p:txBody>
          <a:bodyPr anchor="ctr" anchorCtr="0"/>
          <a:lstStyle>
            <a:lvl1pPr algn="l" defTabSz="931863" rtl="0" fontAlgn="base">
              <a:lnSpc>
                <a:spcPct val="90000"/>
              </a:lnSpc>
              <a:spcBef>
                <a:spcPct val="0"/>
              </a:spcBef>
              <a:spcAft>
                <a:spcPct val="0"/>
              </a:spcAft>
              <a:defRPr lang="en-US" sz="40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330"/>
            <a:r>
              <a:rPr lang="en-US" sz="3920" dirty="0">
                <a:latin typeface="Segoe UI Light"/>
              </a:rPr>
              <a:t>Why temporal</a:t>
            </a:r>
          </a:p>
        </p:txBody>
      </p:sp>
      <p:grpSp>
        <p:nvGrpSpPr>
          <p:cNvPr id="30" name="Group 29"/>
          <p:cNvGrpSpPr/>
          <p:nvPr/>
        </p:nvGrpSpPr>
        <p:grpSpPr>
          <a:xfrm>
            <a:off x="432152" y="1493927"/>
            <a:ext cx="4388150" cy="4537979"/>
            <a:chOff x="416925" y="2052888"/>
            <a:chExt cx="4053158" cy="4191549"/>
          </a:xfrm>
        </p:grpSpPr>
        <p:grpSp>
          <p:nvGrpSpPr>
            <p:cNvPr id="26" name="Group 25"/>
            <p:cNvGrpSpPr/>
            <p:nvPr/>
          </p:nvGrpSpPr>
          <p:grpSpPr>
            <a:xfrm>
              <a:off x="416925" y="2052888"/>
              <a:ext cx="1986097" cy="2061399"/>
              <a:chOff x="416925" y="1553368"/>
              <a:chExt cx="1986097" cy="2061399"/>
            </a:xfrm>
          </p:grpSpPr>
          <p:sp>
            <p:nvSpPr>
              <p:cNvPr id="5" name="Rectangle 4"/>
              <p:cNvSpPr/>
              <p:nvPr/>
            </p:nvSpPr>
            <p:spPr bwMode="auto">
              <a:xfrm>
                <a:off x="416925" y="1553368"/>
                <a:ext cx="1986097" cy="20613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34445"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solidFill>
                      <a:srgbClr val="FFFFFF"/>
                    </a:solidFill>
                    <a:latin typeface="Segoe UI Light"/>
                    <a:ea typeface="Segoe UI" pitchFamily="34" charset="0"/>
                    <a:cs typeface="Segoe UI" pitchFamily="34" charset="0"/>
                  </a:rPr>
                  <a:t>Time travel</a:t>
                </a:r>
              </a:p>
            </p:txBody>
          </p:sp>
          <p:pic>
            <p:nvPicPr>
              <p:cNvPr id="8" name="Picture 7"/>
              <p:cNvPicPr>
                <a:picLocks noChangeAspect="1"/>
              </p:cNvPicPr>
              <p:nvPr/>
            </p:nvPicPr>
            <p:blipFill>
              <a:blip r:embed="rId3"/>
              <a:stretch>
                <a:fillRect/>
              </a:stretch>
            </p:blipFill>
            <p:spPr>
              <a:xfrm>
                <a:off x="819510" y="1773637"/>
                <a:ext cx="1180927" cy="1180926"/>
              </a:xfrm>
              <a:prstGeom prst="rect">
                <a:avLst/>
              </a:prstGeom>
            </p:spPr>
          </p:pic>
        </p:grpSp>
        <p:grpSp>
          <p:nvGrpSpPr>
            <p:cNvPr id="27" name="Group 26"/>
            <p:cNvGrpSpPr/>
            <p:nvPr/>
          </p:nvGrpSpPr>
          <p:grpSpPr>
            <a:xfrm>
              <a:off x="2483986" y="2052888"/>
              <a:ext cx="1986097" cy="2061399"/>
              <a:chOff x="3020243" y="1553368"/>
              <a:chExt cx="1986097" cy="2061399"/>
            </a:xfrm>
          </p:grpSpPr>
          <p:sp>
            <p:nvSpPr>
              <p:cNvPr id="9" name="Rectangle 8"/>
              <p:cNvSpPr/>
              <p:nvPr/>
            </p:nvSpPr>
            <p:spPr bwMode="auto">
              <a:xfrm>
                <a:off x="3020243" y="1553368"/>
                <a:ext cx="1986097" cy="20613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34445"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solidFill>
                      <a:srgbClr val="FFFFFF"/>
                    </a:solidFill>
                    <a:latin typeface="Segoe UI Light"/>
                    <a:ea typeface="Segoe UI" pitchFamily="34" charset="0"/>
                    <a:cs typeface="Segoe UI" pitchFamily="34" charset="0"/>
                  </a:rPr>
                  <a:t>Data audit</a:t>
                </a:r>
              </a:p>
            </p:txBody>
          </p:sp>
          <p:pic>
            <p:nvPicPr>
              <p:cNvPr id="12" name="Picture 11"/>
              <p:cNvPicPr>
                <a:picLocks noChangeAspect="1"/>
              </p:cNvPicPr>
              <p:nvPr/>
            </p:nvPicPr>
            <p:blipFill>
              <a:blip r:embed="rId4"/>
              <a:stretch>
                <a:fillRect/>
              </a:stretch>
            </p:blipFill>
            <p:spPr>
              <a:xfrm>
                <a:off x="3338218" y="1773637"/>
                <a:ext cx="1344713" cy="1179969"/>
              </a:xfrm>
              <a:prstGeom prst="rect">
                <a:avLst/>
              </a:prstGeom>
            </p:spPr>
          </p:pic>
        </p:grpSp>
        <p:grpSp>
          <p:nvGrpSpPr>
            <p:cNvPr id="28" name="Group 27"/>
            <p:cNvGrpSpPr/>
            <p:nvPr/>
          </p:nvGrpSpPr>
          <p:grpSpPr>
            <a:xfrm>
              <a:off x="416925" y="4183038"/>
              <a:ext cx="1986097" cy="2061399"/>
              <a:chOff x="416925" y="4183038"/>
              <a:chExt cx="1986097" cy="2061399"/>
            </a:xfrm>
          </p:grpSpPr>
          <p:sp>
            <p:nvSpPr>
              <p:cNvPr id="10" name="Rectangle 9"/>
              <p:cNvSpPr/>
              <p:nvPr/>
            </p:nvSpPr>
            <p:spPr bwMode="auto">
              <a:xfrm>
                <a:off x="416925" y="4183038"/>
                <a:ext cx="1986097" cy="20613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34445"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solidFill>
                      <a:srgbClr val="FFFFFF"/>
                    </a:solidFill>
                    <a:latin typeface="Segoe UI Light"/>
                    <a:ea typeface="Segoe UI" pitchFamily="34" charset="0"/>
                    <a:cs typeface="Segoe UI" pitchFamily="34" charset="0"/>
                  </a:rPr>
                  <a:t>Slowly changing dimensions</a:t>
                </a:r>
              </a:p>
            </p:txBody>
          </p:sp>
          <p:pic>
            <p:nvPicPr>
              <p:cNvPr id="15" name="Picture 14"/>
              <p:cNvPicPr>
                <a:picLocks noChangeAspect="1"/>
              </p:cNvPicPr>
              <p:nvPr/>
            </p:nvPicPr>
            <p:blipFill>
              <a:blip r:embed="rId5"/>
              <a:stretch>
                <a:fillRect/>
              </a:stretch>
            </p:blipFill>
            <p:spPr>
              <a:xfrm>
                <a:off x="779026" y="4320539"/>
                <a:ext cx="1261893" cy="1168133"/>
              </a:xfrm>
              <a:prstGeom prst="rect">
                <a:avLst/>
              </a:prstGeom>
            </p:spPr>
          </p:pic>
        </p:grpSp>
        <p:grpSp>
          <p:nvGrpSpPr>
            <p:cNvPr id="29" name="Group 28"/>
            <p:cNvGrpSpPr/>
            <p:nvPr/>
          </p:nvGrpSpPr>
          <p:grpSpPr>
            <a:xfrm>
              <a:off x="2483986" y="4183038"/>
              <a:ext cx="1986097" cy="2061399"/>
              <a:chOff x="3020243" y="4183038"/>
              <a:chExt cx="1986097" cy="2061399"/>
            </a:xfrm>
          </p:grpSpPr>
          <p:sp>
            <p:nvSpPr>
              <p:cNvPr id="11" name="Rectangle 10"/>
              <p:cNvSpPr/>
              <p:nvPr/>
            </p:nvSpPr>
            <p:spPr bwMode="auto">
              <a:xfrm>
                <a:off x="3020243" y="4183038"/>
                <a:ext cx="1986097" cy="20613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34445"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a:solidFill>
                      <a:srgbClr val="FFFFFF"/>
                    </a:solidFill>
                    <a:latin typeface="Segoe UI Light"/>
                    <a:ea typeface="Segoe UI" pitchFamily="34" charset="0"/>
                    <a:cs typeface="Segoe UI" pitchFamily="34" charset="0"/>
                  </a:rPr>
                  <a:t>Repair record-level corruptions</a:t>
                </a:r>
                <a:endParaRPr lang="en-US" sz="1961" b="1" dirty="0" err="1">
                  <a:solidFill>
                    <a:srgbClr val="FFFFFF"/>
                  </a:solidFill>
                  <a:latin typeface="Segoe UI Light"/>
                  <a:ea typeface="Segoe UI" pitchFamily="34" charset="0"/>
                  <a:cs typeface="Segoe UI" pitchFamily="34" charset="0"/>
                </a:endParaRPr>
              </a:p>
            </p:txBody>
          </p:sp>
          <p:grpSp>
            <p:nvGrpSpPr>
              <p:cNvPr id="25" name="Group 24"/>
              <p:cNvGrpSpPr/>
              <p:nvPr/>
            </p:nvGrpSpPr>
            <p:grpSpPr>
              <a:xfrm>
                <a:off x="3432403" y="4340274"/>
                <a:ext cx="1161777" cy="1148398"/>
                <a:chOff x="3358803" y="4580153"/>
                <a:chExt cx="1161777" cy="1148398"/>
              </a:xfrm>
            </p:grpSpPr>
            <p:sp>
              <p:nvSpPr>
                <p:cNvPr id="21" name="Freeform 5"/>
                <p:cNvSpPr>
                  <a:spLocks noEditPoints="1"/>
                </p:cNvSpPr>
                <p:nvPr/>
              </p:nvSpPr>
              <p:spPr bwMode="auto">
                <a:xfrm rot="18900000">
                  <a:off x="3797186" y="4580153"/>
                  <a:ext cx="337830" cy="1148398"/>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a:solidFill>
                      <a:srgbClr val="2C2C2C"/>
                    </a:solidFill>
                    <a:latin typeface="Segoe UI" charset="0"/>
                    <a:ea typeface="MS PGothic" charset="0"/>
                  </a:endParaRPr>
                </a:p>
              </p:txBody>
            </p:sp>
            <p:sp>
              <p:nvSpPr>
                <p:cNvPr id="24" name="Freeform 9"/>
                <p:cNvSpPr>
                  <a:spLocks/>
                </p:cNvSpPr>
                <p:nvPr/>
              </p:nvSpPr>
              <p:spPr bwMode="auto">
                <a:xfrm rot="2700000">
                  <a:off x="3772449" y="4569915"/>
                  <a:ext cx="334485" cy="1161777"/>
                </a:xfrm>
                <a:custGeom>
                  <a:avLst/>
                  <a:gdLst>
                    <a:gd name="T0" fmla="*/ 55 w 72"/>
                    <a:gd name="T1" fmla="*/ 194 h 258"/>
                    <a:gd name="T2" fmla="*/ 55 w 72"/>
                    <a:gd name="T3" fmla="*/ 65 h 258"/>
                    <a:gd name="T4" fmla="*/ 72 w 72"/>
                    <a:gd name="T5" fmla="*/ 34 h 258"/>
                    <a:gd name="T6" fmla="*/ 50 w 72"/>
                    <a:gd name="T7" fmla="*/ 0 h 258"/>
                    <a:gd name="T8" fmla="*/ 50 w 72"/>
                    <a:gd name="T9" fmla="*/ 40 h 258"/>
                    <a:gd name="T10" fmla="*/ 23 w 72"/>
                    <a:gd name="T11" fmla="*/ 40 h 258"/>
                    <a:gd name="T12" fmla="*/ 23 w 72"/>
                    <a:gd name="T13" fmla="*/ 0 h 258"/>
                    <a:gd name="T14" fmla="*/ 0 w 72"/>
                    <a:gd name="T15" fmla="*/ 34 h 258"/>
                    <a:gd name="T16" fmla="*/ 18 w 72"/>
                    <a:gd name="T17" fmla="*/ 65 h 258"/>
                    <a:gd name="T18" fmla="*/ 18 w 72"/>
                    <a:gd name="T19" fmla="*/ 194 h 258"/>
                    <a:gd name="T20" fmla="*/ 0 w 72"/>
                    <a:gd name="T21" fmla="*/ 225 h 258"/>
                    <a:gd name="T22" fmla="*/ 23 w 72"/>
                    <a:gd name="T23" fmla="*/ 258 h 258"/>
                    <a:gd name="T24" fmla="*/ 23 w 72"/>
                    <a:gd name="T25" fmla="*/ 218 h 258"/>
                    <a:gd name="T26" fmla="*/ 50 w 72"/>
                    <a:gd name="T27" fmla="*/ 218 h 258"/>
                    <a:gd name="T28" fmla="*/ 50 w 72"/>
                    <a:gd name="T29" fmla="*/ 258 h 258"/>
                    <a:gd name="T30" fmla="*/ 72 w 72"/>
                    <a:gd name="T31" fmla="*/ 225 h 258"/>
                    <a:gd name="T32" fmla="*/ 55 w 72"/>
                    <a:gd name="T33" fmla="*/ 19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258">
                      <a:moveTo>
                        <a:pt x="55" y="194"/>
                      </a:moveTo>
                      <a:cubicBezTo>
                        <a:pt x="55" y="65"/>
                        <a:pt x="55" y="65"/>
                        <a:pt x="55" y="65"/>
                      </a:cubicBezTo>
                      <a:cubicBezTo>
                        <a:pt x="65" y="59"/>
                        <a:pt x="72" y="47"/>
                        <a:pt x="72" y="34"/>
                      </a:cubicBezTo>
                      <a:cubicBezTo>
                        <a:pt x="72" y="19"/>
                        <a:pt x="63" y="6"/>
                        <a:pt x="50" y="0"/>
                      </a:cubicBezTo>
                      <a:cubicBezTo>
                        <a:pt x="50" y="40"/>
                        <a:pt x="50" y="40"/>
                        <a:pt x="50" y="40"/>
                      </a:cubicBezTo>
                      <a:cubicBezTo>
                        <a:pt x="23" y="40"/>
                        <a:pt x="23" y="40"/>
                        <a:pt x="23" y="40"/>
                      </a:cubicBezTo>
                      <a:cubicBezTo>
                        <a:pt x="23" y="0"/>
                        <a:pt x="23" y="0"/>
                        <a:pt x="23" y="0"/>
                      </a:cubicBezTo>
                      <a:cubicBezTo>
                        <a:pt x="10" y="6"/>
                        <a:pt x="0" y="19"/>
                        <a:pt x="0" y="34"/>
                      </a:cubicBezTo>
                      <a:cubicBezTo>
                        <a:pt x="0" y="47"/>
                        <a:pt x="7" y="59"/>
                        <a:pt x="18" y="65"/>
                      </a:cubicBezTo>
                      <a:cubicBezTo>
                        <a:pt x="18" y="194"/>
                        <a:pt x="18" y="194"/>
                        <a:pt x="18" y="194"/>
                      </a:cubicBezTo>
                      <a:cubicBezTo>
                        <a:pt x="7" y="200"/>
                        <a:pt x="0" y="211"/>
                        <a:pt x="0" y="225"/>
                      </a:cubicBezTo>
                      <a:cubicBezTo>
                        <a:pt x="0" y="240"/>
                        <a:pt x="10" y="253"/>
                        <a:pt x="23" y="258"/>
                      </a:cubicBezTo>
                      <a:cubicBezTo>
                        <a:pt x="23" y="218"/>
                        <a:pt x="23" y="218"/>
                        <a:pt x="23" y="218"/>
                      </a:cubicBezTo>
                      <a:cubicBezTo>
                        <a:pt x="50" y="218"/>
                        <a:pt x="50" y="218"/>
                        <a:pt x="50" y="218"/>
                      </a:cubicBezTo>
                      <a:cubicBezTo>
                        <a:pt x="50" y="258"/>
                        <a:pt x="50" y="258"/>
                        <a:pt x="50" y="258"/>
                      </a:cubicBezTo>
                      <a:cubicBezTo>
                        <a:pt x="63" y="253"/>
                        <a:pt x="72" y="240"/>
                        <a:pt x="72" y="225"/>
                      </a:cubicBezTo>
                      <a:cubicBezTo>
                        <a:pt x="72" y="211"/>
                        <a:pt x="65" y="200"/>
                        <a:pt x="55" y="194"/>
                      </a:cubicBezTo>
                      <a:close/>
                    </a:path>
                  </a:pathLst>
                </a:custGeom>
                <a:solidFill>
                  <a:srgbClr val="000000"/>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a:solidFill>
                      <a:srgbClr val="2C2C2C"/>
                    </a:solidFill>
                    <a:latin typeface="Segoe UI" charset="0"/>
                    <a:ea typeface="MS PGothic" charset="0"/>
                  </a:endParaRPr>
                </a:p>
              </p:txBody>
            </p:sp>
          </p:grpSp>
        </p:grpSp>
      </p:grpSp>
      <p:sp>
        <p:nvSpPr>
          <p:cNvPr id="19" name="TextBox 18"/>
          <p:cNvSpPr txBox="1"/>
          <p:nvPr/>
        </p:nvSpPr>
        <p:spPr>
          <a:xfrm>
            <a:off x="866" y="6511765"/>
            <a:ext cx="3730839" cy="345263"/>
          </a:xfrm>
          <a:prstGeom prst="rect">
            <a:avLst/>
          </a:prstGeom>
          <a:noFill/>
        </p:spPr>
        <p:txBody>
          <a:bodyPr wrap="square" lIns="358519" tIns="143407" rIns="179259" bIns="143407" rtlCol="0" anchor="ctr" anchorCtr="0">
            <a:noAutofit/>
          </a:bodyPr>
          <a:lstStyle/>
          <a:p>
            <a:pPr defTabSz="913330" fontAlgn="base">
              <a:lnSpc>
                <a:spcPct val="90000"/>
              </a:lnSpc>
              <a:spcBef>
                <a:spcPct val="0"/>
              </a:spcBef>
              <a:spcAft>
                <a:spcPts val="588"/>
              </a:spcAft>
            </a:pPr>
            <a:r>
              <a:rPr lang="en-US" sz="1371"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Performance</a:t>
            </a:r>
          </a:p>
        </p:txBody>
      </p:sp>
    </p:spTree>
    <p:extLst>
      <p:ext uri="{BB962C8B-B14F-4D97-AF65-F5344CB8AC3E}">
        <p14:creationId xmlns:p14="http://schemas.microsoft.com/office/powerpoint/2010/main" val="131061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490692" y="1260338"/>
            <a:ext cx="5285310" cy="952858"/>
            <a:chOff x="3560309" y="1348196"/>
            <a:chExt cx="5392056" cy="972102"/>
          </a:xfrm>
        </p:grpSpPr>
        <p:sp>
          <p:nvSpPr>
            <p:cNvPr id="14" name="Left Brace 13"/>
            <p:cNvSpPr/>
            <p:nvPr/>
          </p:nvSpPr>
          <p:spPr>
            <a:xfrm rot="5400000">
              <a:off x="6102413" y="-529654"/>
              <a:ext cx="307848" cy="5392056"/>
            </a:xfrm>
            <a:prstGeom prst="leftBrace">
              <a:avLst>
                <a:gd name="adj1" fmla="val 68260"/>
                <a:gd name="adj2" fmla="val 50000"/>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330" fontAlgn="base">
                <a:spcBef>
                  <a:spcPct val="0"/>
                </a:spcBef>
                <a:spcAft>
                  <a:spcPct val="0"/>
                </a:spcAft>
              </a:pPr>
              <a:endParaRPr lang="en-US" sz="2353" dirty="0">
                <a:solidFill>
                  <a:srgbClr val="2C2C2C"/>
                </a:solidFill>
                <a:latin typeface="Segoe UI"/>
              </a:endParaRPr>
            </a:p>
          </p:txBody>
        </p:sp>
        <p:sp>
          <p:nvSpPr>
            <p:cNvPr id="15" name="TextBox 14"/>
            <p:cNvSpPr txBox="1"/>
            <p:nvPr/>
          </p:nvSpPr>
          <p:spPr>
            <a:xfrm>
              <a:off x="3560310" y="1348196"/>
              <a:ext cx="5392055" cy="634529"/>
            </a:xfrm>
            <a:prstGeom prst="rect">
              <a:avLst/>
            </a:prstGeom>
            <a:noFill/>
          </p:spPr>
          <p:txBody>
            <a:bodyPr wrap="square" lIns="179259" tIns="143407" rIns="179259" bIns="143407" rtlCol="0">
              <a:spAutoFit/>
            </a:bodyPr>
            <a:lstStyle/>
            <a:p>
              <a:pPr algn="ctr" defTabSz="913330" fontAlgn="base">
                <a:lnSpc>
                  <a:spcPct val="90000"/>
                </a:lnSpc>
                <a:spcBef>
                  <a:spcPct val="0"/>
                </a:spcBef>
                <a:spcAft>
                  <a:spcPts val="588"/>
                </a:spcAft>
              </a:pPr>
              <a:r>
                <a:rPr lang="en-US" sz="2353" dirty="0">
                  <a:solidFill>
                    <a:srgbClr val="2C2C2C"/>
                  </a:solidFill>
                  <a:latin typeface="Segoe UI Light"/>
                  <a:ea typeface="MS PGothic" charset="0"/>
                </a:rPr>
                <a:t>No change in programming model</a:t>
              </a:r>
            </a:p>
          </p:txBody>
        </p:sp>
      </p:grpSp>
      <p:grpSp>
        <p:nvGrpSpPr>
          <p:cNvPr id="42" name="Group 41"/>
          <p:cNvGrpSpPr/>
          <p:nvPr/>
        </p:nvGrpSpPr>
        <p:grpSpPr>
          <a:xfrm>
            <a:off x="9127128" y="1260338"/>
            <a:ext cx="2368853" cy="952858"/>
            <a:chOff x="9310583" y="1348196"/>
            <a:chExt cx="2416696" cy="972102"/>
          </a:xfrm>
        </p:grpSpPr>
        <p:sp>
          <p:nvSpPr>
            <p:cNvPr id="39" name="Left Brace 38"/>
            <p:cNvSpPr/>
            <p:nvPr/>
          </p:nvSpPr>
          <p:spPr>
            <a:xfrm rot="5400000">
              <a:off x="10370293" y="1039595"/>
              <a:ext cx="307848" cy="2253557"/>
            </a:xfrm>
            <a:prstGeom prst="leftBrace">
              <a:avLst>
                <a:gd name="adj1" fmla="val 68260"/>
                <a:gd name="adj2" fmla="val 50000"/>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330" fontAlgn="base">
                <a:spcBef>
                  <a:spcPct val="0"/>
                </a:spcBef>
                <a:spcAft>
                  <a:spcPct val="0"/>
                </a:spcAft>
              </a:pPr>
              <a:endParaRPr lang="en-US" sz="2353" dirty="0">
                <a:solidFill>
                  <a:srgbClr val="2C2C2C"/>
                </a:solidFill>
                <a:latin typeface="Segoe UI"/>
              </a:endParaRPr>
            </a:p>
          </p:txBody>
        </p:sp>
        <p:sp>
          <p:nvSpPr>
            <p:cNvPr id="40" name="TextBox 39"/>
            <p:cNvSpPr txBox="1"/>
            <p:nvPr/>
          </p:nvSpPr>
          <p:spPr>
            <a:xfrm>
              <a:off x="9310583" y="1348196"/>
              <a:ext cx="2416696" cy="634529"/>
            </a:xfrm>
            <a:prstGeom prst="rect">
              <a:avLst/>
            </a:prstGeom>
            <a:noFill/>
          </p:spPr>
          <p:txBody>
            <a:bodyPr wrap="square" lIns="179259" tIns="143407" rIns="179259" bIns="143407" rtlCol="0">
              <a:spAutoFit/>
            </a:bodyPr>
            <a:lstStyle/>
            <a:p>
              <a:pPr algn="ctr" defTabSz="913330" fontAlgn="base">
                <a:lnSpc>
                  <a:spcPct val="90000"/>
                </a:lnSpc>
                <a:spcBef>
                  <a:spcPct val="0"/>
                </a:spcBef>
                <a:spcAft>
                  <a:spcPts val="588"/>
                </a:spcAft>
              </a:pPr>
              <a:r>
                <a:rPr lang="en-US" sz="2353">
                  <a:solidFill>
                    <a:srgbClr val="2C2C2C"/>
                  </a:solidFill>
                  <a:latin typeface="Segoe UI Light"/>
                  <a:ea typeface="MS PGothic" charset="0"/>
                </a:rPr>
                <a:t>New Insights</a:t>
              </a:r>
              <a:endParaRPr lang="en-US" sz="2353" dirty="0">
                <a:solidFill>
                  <a:srgbClr val="2C2C2C"/>
                </a:solidFill>
                <a:latin typeface="Segoe UI Light"/>
                <a:ea typeface="MS PGothic" charset="0"/>
              </a:endParaRPr>
            </a:p>
          </p:txBody>
        </p:sp>
      </p:grpSp>
      <p:sp>
        <p:nvSpPr>
          <p:cNvPr id="43" name="Rectangle 42"/>
          <p:cNvSpPr/>
          <p:nvPr/>
        </p:nvSpPr>
        <p:spPr bwMode="auto">
          <a:xfrm>
            <a:off x="866" y="2227000"/>
            <a:ext cx="12190271" cy="42016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sp>
        <p:nvSpPr>
          <p:cNvPr id="21" name="Shape 20"/>
          <p:cNvSpPr/>
          <p:nvPr/>
        </p:nvSpPr>
        <p:spPr>
          <a:xfrm>
            <a:off x="1912272" y="3887672"/>
            <a:ext cx="2541000" cy="2541000"/>
          </a:xfrm>
          <a:prstGeom prst="leftCircularArrow">
            <a:avLst>
              <a:gd name="adj1" fmla="val 3520"/>
              <a:gd name="adj2" fmla="val 436934"/>
              <a:gd name="adj3" fmla="val 2212444"/>
              <a:gd name="adj4" fmla="val 9603960"/>
              <a:gd name="adj5" fmla="val 4106"/>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24" name="Circular Arrow 23"/>
          <p:cNvSpPr/>
          <p:nvPr/>
        </p:nvSpPr>
        <p:spPr>
          <a:xfrm>
            <a:off x="4678501" y="2199388"/>
            <a:ext cx="2824577" cy="2824577"/>
          </a:xfrm>
          <a:prstGeom prst="circularArrow">
            <a:avLst>
              <a:gd name="adj1" fmla="val 3166"/>
              <a:gd name="adj2" fmla="val 389782"/>
              <a:gd name="adj3" fmla="val 19434707"/>
              <a:gd name="adj4" fmla="val 12266607"/>
              <a:gd name="adj5" fmla="val 3694"/>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27" name="Shape 26"/>
          <p:cNvSpPr/>
          <p:nvPr/>
        </p:nvSpPr>
        <p:spPr>
          <a:xfrm>
            <a:off x="7723845" y="3888994"/>
            <a:ext cx="2541000" cy="2541000"/>
          </a:xfrm>
          <a:prstGeom prst="leftCircularArrow">
            <a:avLst>
              <a:gd name="adj1" fmla="val 3520"/>
              <a:gd name="adj2" fmla="val 436934"/>
              <a:gd name="adj3" fmla="val 2212444"/>
              <a:gd name="adj4" fmla="val 9498639"/>
              <a:gd name="adj5" fmla="val 4106"/>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9" name="Rectangle 18"/>
          <p:cNvSpPr/>
          <p:nvPr/>
        </p:nvSpPr>
        <p:spPr>
          <a:xfrm>
            <a:off x="520197" y="1823745"/>
            <a:ext cx="11153927" cy="4891682"/>
          </a:xfrm>
          <a:prstGeom prst="rect">
            <a:avLst/>
          </a:prstGeom>
          <a:ln>
            <a:noFill/>
          </a:ln>
        </p:spPr>
        <p:txBody>
          <a:bodyPr/>
          <a:lstStyle/>
          <a:p>
            <a:endParaRPr lang="en-US"/>
          </a:p>
        </p:txBody>
      </p:sp>
      <p:grpSp>
        <p:nvGrpSpPr>
          <p:cNvPr id="18" name="Group 17"/>
          <p:cNvGrpSpPr/>
          <p:nvPr/>
        </p:nvGrpSpPr>
        <p:grpSpPr>
          <a:xfrm>
            <a:off x="3418313" y="2962112"/>
            <a:ext cx="2465898" cy="2754621"/>
            <a:chOff x="3486469" y="3020943"/>
            <a:chExt cx="2515700" cy="2810256"/>
          </a:xfrm>
        </p:grpSpPr>
        <p:sp>
          <p:nvSpPr>
            <p:cNvPr id="23" name="Rectangle 22"/>
            <p:cNvSpPr/>
            <p:nvPr/>
          </p:nvSpPr>
          <p:spPr>
            <a:xfrm>
              <a:off x="3486472" y="3421106"/>
              <a:ext cx="2515697" cy="2410093"/>
            </a:xfrm>
            <a:prstGeom prst="rect">
              <a:avLst/>
            </a:prstGeom>
            <a:ln w="19050">
              <a:solidFill>
                <a:schemeClr val="accent4"/>
              </a:solidFill>
              <a:miter lim="800000"/>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59" tIns="179259" rIns="179259" bIns="179259" numCol="1" spcCol="1270" anchor="b" anchorCtr="0">
              <a:noAutofit/>
            </a:bodyPr>
            <a:lstStyle/>
            <a:p>
              <a:pPr marL="0" lvl="1" defTabSz="653490" fontAlgn="base">
                <a:spcBef>
                  <a:spcPts val="1961"/>
                </a:spcBef>
              </a:pPr>
              <a:r>
                <a:rPr lang="en-US" sz="1469" dirty="0">
                  <a:solidFill>
                    <a:srgbClr val="2C2C2C"/>
                  </a:solidFill>
                  <a:latin typeface="Segoe UI"/>
                </a:rPr>
                <a:t>INSERT / BULK INSERT</a:t>
              </a:r>
            </a:p>
            <a:p>
              <a:pPr marL="0" lvl="1" defTabSz="653490" fontAlgn="base">
                <a:spcBef>
                  <a:spcPts val="1961"/>
                </a:spcBef>
              </a:pPr>
              <a:r>
                <a:rPr lang="en-US" sz="1469" dirty="0">
                  <a:solidFill>
                    <a:srgbClr val="2C2C2C"/>
                  </a:solidFill>
                  <a:latin typeface="Segoe UI"/>
                </a:rPr>
                <a:t>UPDATE</a:t>
              </a:r>
            </a:p>
            <a:p>
              <a:pPr marL="0" lvl="1" defTabSz="653490" fontAlgn="base">
                <a:spcBef>
                  <a:spcPts val="1961"/>
                </a:spcBef>
              </a:pPr>
              <a:r>
                <a:rPr lang="en-US" sz="1469" dirty="0">
                  <a:solidFill>
                    <a:srgbClr val="2C2C2C"/>
                  </a:solidFill>
                  <a:latin typeface="Segoe UI"/>
                </a:rPr>
                <a:t>DELETE</a:t>
              </a:r>
            </a:p>
            <a:p>
              <a:pPr marL="0" lvl="1" defTabSz="653490" fontAlgn="base">
                <a:spcBef>
                  <a:spcPts val="1961"/>
                </a:spcBef>
              </a:pPr>
              <a:r>
                <a:rPr lang="en-US" sz="1469" dirty="0">
                  <a:solidFill>
                    <a:srgbClr val="2C2C2C"/>
                  </a:solidFill>
                  <a:latin typeface="Segoe UI"/>
                </a:rPr>
                <a:t>MERGE</a:t>
              </a:r>
            </a:p>
          </p:txBody>
        </p:sp>
        <p:sp>
          <p:nvSpPr>
            <p:cNvPr id="25" name="Rectangle 24"/>
            <p:cNvSpPr/>
            <p:nvPr/>
          </p:nvSpPr>
          <p:spPr>
            <a:xfrm>
              <a:off x="3486469" y="3020943"/>
              <a:ext cx="2515699" cy="800328"/>
            </a:xfrm>
            <a:prstGeom prst="rect">
              <a:avLst/>
            </a:prstGeom>
            <a:solidFill>
              <a:srgbClr val="616161"/>
            </a:solidFill>
            <a:ln w="19050">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56" tIns="46629" rIns="58456" bIns="46629" numCol="1" spcCol="1270" anchor="ctr" anchorCtr="0">
              <a:noAutofit/>
            </a:bodyPr>
            <a:lstStyle/>
            <a:p>
              <a:pPr algn="ctr" defTabSz="827753" fontAlgn="base">
                <a:lnSpc>
                  <a:spcPct val="90000"/>
                </a:lnSpc>
                <a:spcBef>
                  <a:spcPct val="0"/>
                </a:spcBef>
                <a:spcAft>
                  <a:spcPct val="35000"/>
                </a:spcAft>
              </a:pPr>
              <a:r>
                <a:rPr lang="en-US" sz="1765" b="1" dirty="0">
                  <a:solidFill>
                    <a:srgbClr val="FFFFFF"/>
                  </a:solidFill>
                  <a:latin typeface="Segoe UI"/>
                </a:rPr>
                <a:t>DML</a:t>
              </a:r>
            </a:p>
          </p:txBody>
        </p:sp>
      </p:grpSp>
      <p:grpSp>
        <p:nvGrpSpPr>
          <p:cNvPr id="37" name="Group 36"/>
          <p:cNvGrpSpPr/>
          <p:nvPr/>
        </p:nvGrpSpPr>
        <p:grpSpPr>
          <a:xfrm>
            <a:off x="6315506" y="2987277"/>
            <a:ext cx="2460495" cy="2729458"/>
            <a:chOff x="6442176" y="3046616"/>
            <a:chExt cx="2510189" cy="2784584"/>
          </a:xfrm>
        </p:grpSpPr>
        <p:sp>
          <p:nvSpPr>
            <p:cNvPr id="26" name="Rectangle 25"/>
            <p:cNvSpPr/>
            <p:nvPr/>
          </p:nvSpPr>
          <p:spPr>
            <a:xfrm>
              <a:off x="6442176" y="3046616"/>
              <a:ext cx="2510189" cy="2784583"/>
            </a:xfrm>
            <a:prstGeom prst="rect">
              <a:avLst/>
            </a:prstGeom>
            <a:ln w="19050">
              <a:solidFill>
                <a:schemeClr val="accent4"/>
              </a:solidFill>
              <a:miter lim="800000"/>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59" tIns="179259" rIns="179259" bIns="268889" numCol="1" spcCol="1270" anchor="t" anchorCtr="0">
              <a:noAutofit/>
            </a:bodyPr>
            <a:lstStyle/>
            <a:p>
              <a:pPr marL="0" lvl="1" defTabSz="653490" fontAlgn="base">
                <a:lnSpc>
                  <a:spcPct val="90000"/>
                </a:lnSpc>
                <a:spcBef>
                  <a:spcPct val="0"/>
                </a:spcBef>
                <a:spcAft>
                  <a:spcPct val="15000"/>
                </a:spcAft>
              </a:pPr>
              <a:r>
                <a:rPr lang="en-US" sz="1469" dirty="0">
                  <a:solidFill>
                    <a:srgbClr val="2C2C2C"/>
                  </a:solidFill>
                  <a:latin typeface="Segoe UI"/>
                </a:rPr>
                <a:t>SELECT * FROM </a:t>
              </a:r>
              <a:r>
                <a:rPr lang="en-US" sz="1469" i="1" dirty="0">
                  <a:solidFill>
                    <a:srgbClr val="2C2C2C"/>
                  </a:solidFill>
                  <a:latin typeface="Segoe UI"/>
                </a:rPr>
                <a:t>temporal</a:t>
              </a:r>
            </a:p>
            <a:p>
              <a:pPr marL="112027" lvl="1" indent="-112027" defTabSz="653490" fontAlgn="base">
                <a:lnSpc>
                  <a:spcPct val="90000"/>
                </a:lnSpc>
                <a:spcBef>
                  <a:spcPct val="0"/>
                </a:spcBef>
                <a:spcAft>
                  <a:spcPct val="15000"/>
                </a:spcAft>
                <a:buFontTx/>
                <a:buChar char="••"/>
              </a:pPr>
              <a:endParaRPr lang="en-US" sz="1469" dirty="0">
                <a:solidFill>
                  <a:srgbClr val="002060"/>
                </a:solidFill>
                <a:latin typeface="Segoe UI"/>
              </a:endParaRPr>
            </a:p>
          </p:txBody>
        </p:sp>
        <p:sp>
          <p:nvSpPr>
            <p:cNvPr id="28" name="Rectangle 27"/>
            <p:cNvSpPr/>
            <p:nvPr/>
          </p:nvSpPr>
          <p:spPr>
            <a:xfrm>
              <a:off x="6442178" y="5030872"/>
              <a:ext cx="2510187" cy="800328"/>
            </a:xfrm>
            <a:prstGeom prst="rect">
              <a:avLst/>
            </a:prstGeom>
            <a:solidFill>
              <a:srgbClr val="616161"/>
            </a:solidFill>
            <a:ln w="19050">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56" tIns="46629" rIns="58456" bIns="46629" numCol="1" spcCol="1270" anchor="ctr" anchorCtr="0">
              <a:noAutofit/>
            </a:bodyPr>
            <a:lstStyle/>
            <a:p>
              <a:pPr algn="ctr" defTabSz="827753" fontAlgn="base">
                <a:lnSpc>
                  <a:spcPct val="90000"/>
                </a:lnSpc>
                <a:spcBef>
                  <a:spcPct val="0"/>
                </a:spcBef>
                <a:spcAft>
                  <a:spcPct val="35000"/>
                </a:spcAft>
              </a:pPr>
              <a:r>
                <a:rPr lang="en-US" sz="1765" b="1" dirty="0">
                  <a:solidFill>
                    <a:srgbClr val="FFFFFF"/>
                  </a:solidFill>
                  <a:latin typeface="Segoe UI"/>
                </a:rPr>
                <a:t>Querying</a:t>
              </a:r>
            </a:p>
          </p:txBody>
        </p:sp>
      </p:grpSp>
      <p:sp>
        <p:nvSpPr>
          <p:cNvPr id="31" name="Title 1"/>
          <p:cNvSpPr txBox="1">
            <a:spLocks/>
          </p:cNvSpPr>
          <p:nvPr/>
        </p:nvSpPr>
        <p:spPr>
          <a:xfrm>
            <a:off x="379381" y="69521"/>
            <a:ext cx="11422817" cy="1054584"/>
          </a:xfrm>
          <a:prstGeom prst="rect">
            <a:avLst/>
          </a:prstGeom>
        </p:spPr>
        <p:txBody>
          <a:bodyPr anchor="ctr" anchorCtr="0"/>
          <a:lstStyle>
            <a:lvl1pPr algn="l" defTabSz="931863" rtl="0" fontAlgn="base">
              <a:lnSpc>
                <a:spcPct val="90000"/>
              </a:lnSpc>
              <a:spcBef>
                <a:spcPct val="0"/>
              </a:spcBef>
              <a:spcAft>
                <a:spcPct val="0"/>
              </a:spcAft>
              <a:defRPr lang="en-US" sz="40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330"/>
            <a:r>
              <a:rPr lang="en-US" sz="3920" dirty="0">
                <a:latin typeface="Segoe UI Light"/>
              </a:rPr>
              <a:t>How to start with temporal</a:t>
            </a:r>
          </a:p>
        </p:txBody>
      </p:sp>
      <p:grpSp>
        <p:nvGrpSpPr>
          <p:cNvPr id="17" name="Group 16"/>
          <p:cNvGrpSpPr/>
          <p:nvPr/>
        </p:nvGrpSpPr>
        <p:grpSpPr>
          <a:xfrm>
            <a:off x="750748" y="2962112"/>
            <a:ext cx="2486905" cy="2838454"/>
            <a:chOff x="529821" y="3020943"/>
            <a:chExt cx="2537133" cy="2895782"/>
          </a:xfrm>
        </p:grpSpPr>
        <p:sp>
          <p:nvSpPr>
            <p:cNvPr id="20" name="Rectangle 19"/>
            <p:cNvSpPr/>
            <p:nvPr/>
          </p:nvSpPr>
          <p:spPr>
            <a:xfrm>
              <a:off x="536275" y="3020943"/>
              <a:ext cx="2264128" cy="2393531"/>
            </a:xfrm>
            <a:prstGeom prst="rect">
              <a:avLst/>
            </a:prstGeom>
            <a:solidFill>
              <a:schemeClr val="accent4"/>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59" tIns="179259" rIns="179259" bIns="627408" numCol="1" spcCol="1270" anchor="t" anchorCtr="0">
              <a:noAutofit/>
            </a:bodyPr>
            <a:lstStyle/>
            <a:p>
              <a:pPr marL="0" lvl="1" defTabSz="653490" fontAlgn="base">
                <a:lnSpc>
                  <a:spcPct val="90000"/>
                </a:lnSpc>
                <a:spcBef>
                  <a:spcPct val="0"/>
                </a:spcBef>
                <a:spcAft>
                  <a:spcPct val="15000"/>
                </a:spcAft>
              </a:pPr>
              <a:r>
                <a:rPr lang="en-US" sz="1469" b="1" dirty="0">
                  <a:solidFill>
                    <a:srgbClr val="FFFFFF"/>
                  </a:solidFill>
                  <a:latin typeface="Segoe UI"/>
                </a:rPr>
                <a:t>CREATE</a:t>
              </a:r>
              <a:r>
                <a:rPr lang="en-US" sz="1469" dirty="0">
                  <a:solidFill>
                    <a:srgbClr val="FFFFFF"/>
                  </a:solidFill>
                  <a:latin typeface="Segoe UI"/>
                </a:rPr>
                <a:t> </a:t>
              </a:r>
              <a:r>
                <a:rPr lang="en-US" sz="1469" i="1" dirty="0">
                  <a:solidFill>
                    <a:srgbClr val="FFFFFF"/>
                  </a:solidFill>
                  <a:latin typeface="Segoe UI"/>
                </a:rPr>
                <a:t>temporal</a:t>
              </a:r>
              <a:r>
                <a:rPr lang="en-US" sz="1469" dirty="0">
                  <a:solidFill>
                    <a:srgbClr val="FFFFFF"/>
                  </a:solidFill>
                  <a:latin typeface="Segoe UI"/>
                </a:rPr>
                <a:t> </a:t>
              </a:r>
              <a:r>
                <a:rPr lang="en-US" sz="1469" b="1" dirty="0">
                  <a:solidFill>
                    <a:srgbClr val="FFFFFF"/>
                  </a:solidFill>
                  <a:latin typeface="Segoe UI"/>
                </a:rPr>
                <a:t>TABLE PERIOD FOR SYSTEM_TIME…</a:t>
              </a:r>
            </a:p>
            <a:p>
              <a:pPr marL="0" lvl="1" defTabSz="653490" fontAlgn="base">
                <a:lnSpc>
                  <a:spcPct val="90000"/>
                </a:lnSpc>
                <a:spcBef>
                  <a:spcPct val="0"/>
                </a:spcBef>
                <a:spcAft>
                  <a:spcPct val="15000"/>
                </a:spcAft>
              </a:pPr>
              <a:endParaRPr lang="en-US" sz="1469" b="1">
                <a:solidFill>
                  <a:srgbClr val="FFFFFF"/>
                </a:solidFill>
                <a:latin typeface="Segoe UI"/>
              </a:endParaRPr>
            </a:p>
            <a:p>
              <a:pPr marL="0" lvl="1" defTabSz="653490" fontAlgn="base">
                <a:lnSpc>
                  <a:spcPct val="90000"/>
                </a:lnSpc>
                <a:spcBef>
                  <a:spcPct val="0"/>
                </a:spcBef>
                <a:spcAft>
                  <a:spcPct val="15000"/>
                </a:spcAft>
              </a:pPr>
              <a:r>
                <a:rPr lang="en-US" sz="1469" b="1">
                  <a:solidFill>
                    <a:srgbClr val="FFFFFF"/>
                  </a:solidFill>
                  <a:latin typeface="Segoe UI"/>
                </a:rPr>
                <a:t>ALTER </a:t>
              </a:r>
              <a:r>
                <a:rPr lang="en-US" sz="1469" i="1" dirty="0">
                  <a:solidFill>
                    <a:srgbClr val="FFFFFF"/>
                  </a:solidFill>
                  <a:latin typeface="Segoe UI"/>
                </a:rPr>
                <a:t>regular_table </a:t>
              </a:r>
              <a:r>
                <a:rPr lang="en-US" sz="1469" b="1" dirty="0">
                  <a:solidFill>
                    <a:srgbClr val="FFFFFF"/>
                  </a:solidFill>
                  <a:latin typeface="Segoe UI"/>
                </a:rPr>
                <a:t>TABLE</a:t>
              </a:r>
              <a:r>
                <a:rPr lang="en-US" sz="1469" dirty="0">
                  <a:solidFill>
                    <a:srgbClr val="FFFFFF"/>
                  </a:solidFill>
                  <a:latin typeface="Segoe UI"/>
                </a:rPr>
                <a:t> </a:t>
              </a:r>
              <a:r>
                <a:rPr lang="en-US" sz="1469" b="1" dirty="0">
                  <a:solidFill>
                    <a:srgbClr val="FFFFFF"/>
                  </a:solidFill>
                  <a:latin typeface="Segoe UI"/>
                </a:rPr>
                <a:t>ADD PERIOD…</a:t>
              </a:r>
              <a:endParaRPr lang="en-US" sz="1469" dirty="0">
                <a:solidFill>
                  <a:srgbClr val="FFFFFF"/>
                </a:solidFill>
                <a:latin typeface="Segoe UI"/>
              </a:endParaRPr>
            </a:p>
          </p:txBody>
        </p:sp>
        <p:sp>
          <p:nvSpPr>
            <p:cNvPr id="22" name="Rectangle 21"/>
            <p:cNvSpPr/>
            <p:nvPr/>
          </p:nvSpPr>
          <p:spPr>
            <a:xfrm>
              <a:off x="529821" y="5030872"/>
              <a:ext cx="2270582" cy="800328"/>
            </a:xfrm>
            <a:prstGeom prst="rect">
              <a:avLst/>
            </a:prstGeom>
            <a:solidFill>
              <a:srgbClr val="616161"/>
            </a:solidFill>
            <a:ln w="19050">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46629" rIns="537778" bIns="46629" numCol="1" spcCol="1270" anchor="ctr" anchorCtr="0">
              <a:noAutofit/>
            </a:bodyPr>
            <a:lstStyle/>
            <a:p>
              <a:pPr algn="ctr" defTabSz="827753" fontAlgn="base">
                <a:lnSpc>
                  <a:spcPct val="90000"/>
                </a:lnSpc>
                <a:spcBef>
                  <a:spcPct val="0"/>
                </a:spcBef>
                <a:spcAft>
                  <a:spcPct val="35000"/>
                </a:spcAft>
              </a:pPr>
              <a:r>
                <a:rPr lang="en-US" sz="1765" b="1" dirty="0">
                  <a:solidFill>
                    <a:srgbClr val="FFFFFF"/>
                  </a:solidFill>
                  <a:latin typeface="Segoe UI"/>
                </a:rPr>
                <a:t>DDL</a:t>
              </a:r>
            </a:p>
          </p:txBody>
        </p:sp>
        <p:pic>
          <p:nvPicPr>
            <p:cNvPr id="34" name="Picture 33"/>
            <p:cNvPicPr>
              <a:picLocks noChangeAspect="1"/>
            </p:cNvPicPr>
            <p:nvPr/>
          </p:nvPicPr>
          <p:blipFill>
            <a:blip r:embed="rId3"/>
            <a:stretch>
              <a:fillRect/>
            </a:stretch>
          </p:blipFill>
          <p:spPr>
            <a:xfrm>
              <a:off x="2095133" y="4945347"/>
              <a:ext cx="971821" cy="971378"/>
            </a:xfrm>
            <a:prstGeom prst="rect">
              <a:avLst/>
            </a:prstGeom>
          </p:spPr>
        </p:pic>
      </p:grpSp>
      <p:grpSp>
        <p:nvGrpSpPr>
          <p:cNvPr id="38" name="Group 37"/>
          <p:cNvGrpSpPr/>
          <p:nvPr/>
        </p:nvGrpSpPr>
        <p:grpSpPr>
          <a:xfrm>
            <a:off x="9201899" y="2874982"/>
            <a:ext cx="2499939" cy="2841752"/>
            <a:chOff x="9386866" y="2932053"/>
            <a:chExt cx="2550430" cy="2899146"/>
          </a:xfrm>
        </p:grpSpPr>
        <p:sp>
          <p:nvSpPr>
            <p:cNvPr id="29" name="Rectangle 28"/>
            <p:cNvSpPr/>
            <p:nvPr/>
          </p:nvSpPr>
          <p:spPr>
            <a:xfrm>
              <a:off x="9386867" y="3020943"/>
              <a:ext cx="2264128" cy="2810256"/>
            </a:xfrm>
            <a:prstGeom prst="rect">
              <a:avLst/>
            </a:prstGeom>
            <a:solidFill>
              <a:schemeClr val="accent4"/>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59" tIns="179259" rIns="179259" bIns="627408" numCol="1" spcCol="1270" anchor="t" anchorCtr="0">
              <a:noAutofit/>
            </a:bodyPr>
            <a:lstStyle/>
            <a:p>
              <a:pPr marL="0" lvl="1" defTabSz="653490" fontAlgn="base">
                <a:lnSpc>
                  <a:spcPct val="90000"/>
                </a:lnSpc>
                <a:spcBef>
                  <a:spcPct val="0"/>
                </a:spcBef>
                <a:spcAft>
                  <a:spcPct val="15000"/>
                </a:spcAft>
              </a:pPr>
              <a:endParaRPr lang="en-US" sz="1469">
                <a:solidFill>
                  <a:srgbClr val="FFFFFF"/>
                </a:solidFill>
                <a:latin typeface="Segoe UI"/>
              </a:endParaRPr>
            </a:p>
            <a:p>
              <a:pPr marL="0" lvl="1" defTabSz="653490" fontAlgn="base">
                <a:lnSpc>
                  <a:spcPct val="90000"/>
                </a:lnSpc>
                <a:spcBef>
                  <a:spcPct val="0"/>
                </a:spcBef>
                <a:spcAft>
                  <a:spcPct val="15000"/>
                </a:spcAft>
              </a:pPr>
              <a:endParaRPr lang="en-US" sz="1469">
                <a:solidFill>
                  <a:srgbClr val="FFFFFF"/>
                </a:solidFill>
                <a:latin typeface="Segoe UI"/>
              </a:endParaRPr>
            </a:p>
            <a:p>
              <a:pPr marL="0" lvl="1" defTabSz="653490" fontAlgn="base">
                <a:lnSpc>
                  <a:spcPct val="90000"/>
                </a:lnSpc>
                <a:spcBef>
                  <a:spcPct val="0"/>
                </a:spcBef>
                <a:spcAft>
                  <a:spcPct val="15000"/>
                </a:spcAft>
              </a:pPr>
              <a:endParaRPr lang="en-US" sz="1469">
                <a:solidFill>
                  <a:srgbClr val="FFFFFF"/>
                </a:solidFill>
                <a:latin typeface="Segoe UI"/>
              </a:endParaRPr>
            </a:p>
            <a:p>
              <a:pPr marL="0" lvl="1" defTabSz="653490" fontAlgn="base">
                <a:lnSpc>
                  <a:spcPct val="90000"/>
                </a:lnSpc>
                <a:spcBef>
                  <a:spcPct val="0"/>
                </a:spcBef>
                <a:spcAft>
                  <a:spcPct val="15000"/>
                </a:spcAft>
              </a:pPr>
              <a:endParaRPr lang="en-US" sz="1469">
                <a:solidFill>
                  <a:srgbClr val="FFFFFF"/>
                </a:solidFill>
                <a:latin typeface="Segoe UI"/>
              </a:endParaRPr>
            </a:p>
            <a:p>
              <a:pPr marL="0" lvl="1" defTabSz="653490" fontAlgn="base">
                <a:lnSpc>
                  <a:spcPct val="90000"/>
                </a:lnSpc>
                <a:spcBef>
                  <a:spcPct val="0"/>
                </a:spcBef>
                <a:spcAft>
                  <a:spcPct val="15000"/>
                </a:spcAft>
              </a:pPr>
              <a:r>
                <a:rPr lang="en-US" sz="1469">
                  <a:solidFill>
                    <a:srgbClr val="FFFFFF"/>
                  </a:solidFill>
                  <a:latin typeface="Segoe UI"/>
                </a:rPr>
                <a:t>FOR </a:t>
              </a:r>
              <a:r>
                <a:rPr lang="en-US" sz="1469" dirty="0">
                  <a:solidFill>
                    <a:srgbClr val="FFFFFF"/>
                  </a:solidFill>
                  <a:latin typeface="Segoe UI"/>
                </a:rPr>
                <a:t>SYSTEM_TIME</a:t>
              </a:r>
            </a:p>
            <a:p>
              <a:pPr marL="112027" lvl="2" defTabSz="653490" fontAlgn="base">
                <a:lnSpc>
                  <a:spcPct val="90000"/>
                </a:lnSpc>
                <a:spcBef>
                  <a:spcPct val="0"/>
                </a:spcBef>
                <a:spcAft>
                  <a:spcPct val="15000"/>
                </a:spcAft>
              </a:pPr>
              <a:r>
                <a:rPr lang="en-US" sz="1469" b="1" dirty="0">
                  <a:solidFill>
                    <a:srgbClr val="FFFFFF"/>
                  </a:solidFill>
                  <a:latin typeface="Segoe UI"/>
                </a:rPr>
                <a:t>AS OF</a:t>
              </a:r>
              <a:r>
                <a:rPr lang="en-US" sz="1469" dirty="0">
                  <a:solidFill>
                    <a:srgbClr val="FFFFFF"/>
                  </a:solidFill>
                  <a:latin typeface="Segoe UI"/>
                </a:rPr>
                <a:t> </a:t>
              </a:r>
            </a:p>
            <a:p>
              <a:pPr marL="112027" lvl="2" defTabSz="653490" fontAlgn="base">
                <a:lnSpc>
                  <a:spcPct val="90000"/>
                </a:lnSpc>
                <a:spcBef>
                  <a:spcPct val="0"/>
                </a:spcBef>
                <a:spcAft>
                  <a:spcPct val="15000"/>
                </a:spcAft>
              </a:pPr>
              <a:r>
                <a:rPr lang="en-US" sz="1469" b="1" dirty="0">
                  <a:solidFill>
                    <a:srgbClr val="FFFFFF"/>
                  </a:solidFill>
                  <a:latin typeface="Segoe UI"/>
                </a:rPr>
                <a:t>FROM..TO</a:t>
              </a:r>
            </a:p>
            <a:p>
              <a:pPr marL="112027" lvl="2" defTabSz="653490" fontAlgn="base">
                <a:lnSpc>
                  <a:spcPct val="90000"/>
                </a:lnSpc>
                <a:spcBef>
                  <a:spcPct val="0"/>
                </a:spcBef>
                <a:spcAft>
                  <a:spcPct val="15000"/>
                </a:spcAft>
              </a:pPr>
              <a:r>
                <a:rPr lang="en-US" sz="1469" b="1" dirty="0">
                  <a:solidFill>
                    <a:srgbClr val="FFFFFF"/>
                  </a:solidFill>
                  <a:latin typeface="Segoe UI"/>
                </a:rPr>
                <a:t>BETWEEN..AND</a:t>
              </a:r>
            </a:p>
            <a:p>
              <a:pPr marL="112027" lvl="2" defTabSz="653490" fontAlgn="base">
                <a:lnSpc>
                  <a:spcPct val="90000"/>
                </a:lnSpc>
                <a:spcBef>
                  <a:spcPct val="0"/>
                </a:spcBef>
                <a:spcAft>
                  <a:spcPct val="15000"/>
                </a:spcAft>
              </a:pPr>
              <a:r>
                <a:rPr lang="en-US" sz="1469" b="1" dirty="0">
                  <a:solidFill>
                    <a:srgbClr val="FFFFFF"/>
                  </a:solidFill>
                  <a:latin typeface="Segoe UI"/>
                </a:rPr>
                <a:t>CONTAINED IN</a:t>
              </a:r>
            </a:p>
          </p:txBody>
        </p:sp>
        <p:sp>
          <p:nvSpPr>
            <p:cNvPr id="30" name="Rectangle 29"/>
            <p:cNvSpPr/>
            <p:nvPr/>
          </p:nvSpPr>
          <p:spPr>
            <a:xfrm>
              <a:off x="9386866" y="3020942"/>
              <a:ext cx="2271687" cy="800328"/>
            </a:xfrm>
            <a:prstGeom prst="rect">
              <a:avLst/>
            </a:prstGeom>
            <a:solidFill>
              <a:srgbClr val="616161"/>
            </a:solidFill>
            <a:ln w="19050">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8889" tIns="46629" rIns="58456" bIns="46629" numCol="1" spcCol="1270" anchor="ctr" anchorCtr="0">
              <a:noAutofit/>
            </a:bodyPr>
            <a:lstStyle/>
            <a:p>
              <a:pPr defTabSz="827753" fontAlgn="base">
                <a:lnSpc>
                  <a:spcPct val="90000"/>
                </a:lnSpc>
                <a:spcBef>
                  <a:spcPct val="0"/>
                </a:spcBef>
                <a:spcAft>
                  <a:spcPct val="35000"/>
                </a:spcAft>
              </a:pPr>
              <a:r>
                <a:rPr lang="en-US" sz="1765" b="1">
                  <a:solidFill>
                    <a:srgbClr val="FFFFFF"/>
                  </a:solidFill>
                  <a:latin typeface="Segoe UI"/>
                </a:rPr>
                <a:t>Temporal Querying</a:t>
              </a:r>
              <a:endParaRPr lang="en-US" sz="1765" b="1" dirty="0">
                <a:solidFill>
                  <a:srgbClr val="FFFFFF"/>
                </a:solidFill>
                <a:latin typeface="Segoe UI"/>
              </a:endParaRPr>
            </a:p>
          </p:txBody>
        </p:sp>
        <p:pic>
          <p:nvPicPr>
            <p:cNvPr id="35" name="Picture 34"/>
            <p:cNvPicPr>
              <a:picLocks noChangeAspect="1"/>
            </p:cNvPicPr>
            <p:nvPr/>
          </p:nvPicPr>
          <p:blipFill>
            <a:blip r:embed="rId3"/>
            <a:stretch>
              <a:fillRect/>
            </a:stretch>
          </p:blipFill>
          <p:spPr>
            <a:xfrm>
              <a:off x="10965475" y="2932053"/>
              <a:ext cx="971821" cy="971378"/>
            </a:xfrm>
            <a:prstGeom prst="rect">
              <a:avLst/>
            </a:prstGeom>
          </p:spPr>
        </p:pic>
      </p:grpSp>
      <p:sp>
        <p:nvSpPr>
          <p:cNvPr id="32" name="TextBox 31"/>
          <p:cNvSpPr txBox="1"/>
          <p:nvPr/>
        </p:nvSpPr>
        <p:spPr>
          <a:xfrm>
            <a:off x="1069977" y="1270543"/>
            <a:ext cx="1701924" cy="954305"/>
          </a:xfrm>
          <a:prstGeom prst="rect">
            <a:avLst/>
          </a:prstGeom>
          <a:noFill/>
        </p:spPr>
        <p:txBody>
          <a:bodyPr wrap="none" lIns="179251" tIns="143401" rIns="179251" bIns="143401" rtlCol="0">
            <a:spAutoFit/>
          </a:bodyPr>
          <a:lstStyle/>
          <a:p>
            <a:pPr algn="ctr" defTabSz="913330" fontAlgn="base">
              <a:lnSpc>
                <a:spcPct val="90000"/>
              </a:lnSpc>
              <a:spcBef>
                <a:spcPct val="0"/>
              </a:spcBef>
              <a:spcAft>
                <a:spcPts val="588"/>
              </a:spcAft>
            </a:pPr>
            <a:r>
              <a:rPr lang="en-US" sz="2353" dirty="0">
                <a:solidFill>
                  <a:srgbClr val="2C2C2C"/>
                </a:solidFill>
                <a:latin typeface="Segoe UI Light"/>
                <a:ea typeface="MS PGothic" charset="0"/>
              </a:rPr>
              <a:t>ANSI 2011 </a:t>
            </a:r>
            <a:br>
              <a:rPr lang="en-US" sz="2353" dirty="0">
                <a:solidFill>
                  <a:srgbClr val="2C2C2C"/>
                </a:solidFill>
                <a:latin typeface="Segoe UI Light"/>
                <a:ea typeface="MS PGothic" charset="0"/>
              </a:rPr>
            </a:br>
            <a:r>
              <a:rPr lang="en-US" sz="2353" dirty="0">
                <a:solidFill>
                  <a:srgbClr val="2C2C2C"/>
                </a:solidFill>
                <a:latin typeface="Segoe UI Light"/>
                <a:ea typeface="MS PGothic" charset="0"/>
              </a:rPr>
              <a:t>compliant</a:t>
            </a:r>
          </a:p>
        </p:txBody>
      </p:sp>
      <p:sp>
        <p:nvSpPr>
          <p:cNvPr id="33" name="TextBox 32"/>
          <p:cNvSpPr txBox="1"/>
          <p:nvPr/>
        </p:nvSpPr>
        <p:spPr>
          <a:xfrm>
            <a:off x="866" y="6511765"/>
            <a:ext cx="3730839" cy="345263"/>
          </a:xfrm>
          <a:prstGeom prst="rect">
            <a:avLst/>
          </a:prstGeom>
          <a:noFill/>
        </p:spPr>
        <p:txBody>
          <a:bodyPr wrap="square" lIns="358519" tIns="143407" rIns="179259" bIns="143407" rtlCol="0" anchor="ctr" anchorCtr="0">
            <a:noAutofit/>
          </a:bodyPr>
          <a:lstStyle/>
          <a:p>
            <a:pPr defTabSz="913330" fontAlgn="base">
              <a:lnSpc>
                <a:spcPct val="90000"/>
              </a:lnSpc>
              <a:spcBef>
                <a:spcPct val="0"/>
              </a:spcBef>
              <a:spcAft>
                <a:spcPts val="588"/>
              </a:spcAft>
            </a:pPr>
            <a:r>
              <a:rPr lang="en-US" sz="1371"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Performance</a:t>
            </a:r>
          </a:p>
        </p:txBody>
      </p:sp>
    </p:spTree>
    <p:extLst>
      <p:ext uri="{BB962C8B-B14F-4D97-AF65-F5344CB8AC3E}">
        <p14:creationId xmlns:p14="http://schemas.microsoft.com/office/powerpoint/2010/main" val="2762590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0"/>
                                        <p:tgtEl>
                                          <p:spTgt spid="42"/>
                                        </p:tgtEl>
                                      </p:cBhvr>
                                    </p:animEffect>
                                    <p:anim calcmode="lin" valueType="num">
                                      <p:cBhvr>
                                        <p:cTn id="45" dur="1000" fill="hold"/>
                                        <p:tgtEl>
                                          <p:spTgt spid="42"/>
                                        </p:tgtEl>
                                        <p:attrNameLst>
                                          <p:attrName>ppt_x</p:attrName>
                                        </p:attrNameLst>
                                      </p:cBhvr>
                                      <p:tavLst>
                                        <p:tav tm="0">
                                          <p:val>
                                            <p:strVal val="#ppt_x"/>
                                          </p:val>
                                        </p:tav>
                                        <p:tav tm="100000">
                                          <p:val>
                                            <p:strVal val="#ppt_x"/>
                                          </p:val>
                                        </p:tav>
                                      </p:tavLst>
                                    </p:anim>
                                    <p:anim calcmode="lin" valueType="num">
                                      <p:cBhvr>
                                        <p:cTn id="46" dur="1000" fill="hold"/>
                                        <p:tgtEl>
                                          <p:spTgt spid="42"/>
                                        </p:tgtEl>
                                        <p:attrNameLst>
                                          <p:attrName>ppt_y</p:attrName>
                                        </p:attrNameLst>
                                      </p:cBhvr>
                                      <p:tavLst>
                                        <p:tav tm="0">
                                          <p:val>
                                            <p:strVal val="#ppt_y+.1"/>
                                          </p:val>
                                        </p:tav>
                                        <p:tav tm="100000">
                                          <p:val>
                                            <p:strVal val="#ppt_y"/>
                                          </p:val>
                                        </p:tav>
                                      </p:tavLst>
                                    </p:anim>
                                  </p:childTnLst>
                                </p:cTn>
                              </p:par>
                              <p:par>
                                <p:cTn id="47" presetID="22" presetClass="entr" presetSubtype="1" fill="hold" grpId="0" nodeType="withEffect">
                                  <p:stCondLst>
                                    <p:cond delay="50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2"/>
          <p:cNvSpPr txBox="1">
            <a:spLocks/>
          </p:cNvSpPr>
          <p:nvPr/>
        </p:nvSpPr>
        <p:spPr>
          <a:xfrm>
            <a:off x="275464" y="1119451"/>
            <a:ext cx="11512024" cy="1335975"/>
          </a:xfrm>
          <a:prstGeom prst="rect">
            <a:avLst/>
          </a:prstGeom>
        </p:spPr>
        <p:txBody>
          <a:bodyPr lIns="179234" tIns="143387" rIns="179234" bIns="143387"/>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buNone/>
              <a:defRPr/>
            </a:pPr>
            <a:r>
              <a:rPr lang="en-US" sz="3000">
                <a:solidFill>
                  <a:srgbClr val="353535"/>
                </a:solidFill>
                <a:latin typeface="Segoe UI Light"/>
              </a:rPr>
              <a:t>SQL Server provides enterprise-grade security capabilities on Windows and on Linux. All built in.</a:t>
            </a:r>
          </a:p>
        </p:txBody>
      </p:sp>
      <p:sp>
        <p:nvSpPr>
          <p:cNvPr id="6" name="Flowchart: Magnetic Disk 5"/>
          <p:cNvSpPr/>
          <p:nvPr/>
        </p:nvSpPr>
        <p:spPr>
          <a:xfrm>
            <a:off x="2055173" y="3617627"/>
            <a:ext cx="904231" cy="1080549"/>
          </a:xfrm>
          <a:prstGeom prst="flowChartMagneticDisk">
            <a:avLst/>
          </a:pr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r>
              <a:rPr lang="en-US" sz="1765" b="1">
                <a:solidFill>
                  <a:srgbClr val="FFFFFF"/>
                </a:solidFill>
                <a:latin typeface="Segoe UI"/>
              </a:rPr>
              <a:t>SQL</a:t>
            </a:r>
          </a:p>
        </p:txBody>
      </p:sp>
      <p:sp>
        <p:nvSpPr>
          <p:cNvPr id="9" name="Donut 30"/>
          <p:cNvSpPr>
            <a:spLocks noChangeAspect="1"/>
          </p:cNvSpPr>
          <p:nvPr/>
        </p:nvSpPr>
        <p:spPr bwMode="auto">
          <a:xfrm>
            <a:off x="1345177" y="2992606"/>
            <a:ext cx="2323416" cy="2323416"/>
          </a:xfrm>
          <a:prstGeom prst="donut">
            <a:avLst>
              <a:gd name="adj" fmla="val 149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Donut 31"/>
          <p:cNvSpPr>
            <a:spLocks noChangeAspect="1"/>
          </p:cNvSpPr>
          <p:nvPr/>
        </p:nvSpPr>
        <p:spPr bwMode="auto">
          <a:xfrm>
            <a:off x="970856" y="2616182"/>
            <a:ext cx="3072905" cy="3072905"/>
          </a:xfrm>
          <a:prstGeom prst="donut">
            <a:avLst>
              <a:gd name="adj" fmla="val 10092"/>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Donut 32"/>
          <p:cNvSpPr>
            <a:spLocks noChangeAspect="1"/>
          </p:cNvSpPr>
          <p:nvPr/>
        </p:nvSpPr>
        <p:spPr bwMode="auto">
          <a:xfrm>
            <a:off x="587885" y="2231550"/>
            <a:ext cx="3838845" cy="3838845"/>
          </a:xfrm>
          <a:prstGeom prst="donut">
            <a:avLst>
              <a:gd name="adj" fmla="val 7887"/>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p:cNvSpPr/>
          <p:nvPr/>
        </p:nvSpPr>
        <p:spPr>
          <a:xfrm>
            <a:off x="5976200" y="3937550"/>
            <a:ext cx="5695944" cy="1770105"/>
          </a:xfrm>
          <a:prstGeom prst="rect">
            <a:avLst/>
          </a:prstGeom>
        </p:spPr>
        <p:txBody>
          <a:bodyPr wrap="none">
            <a:spAutoFit/>
          </a:bodyPr>
          <a:lstStyle/>
          <a:p>
            <a:pPr defTabSz="913874">
              <a:spcAft>
                <a:spcPts val="600"/>
              </a:spcAft>
              <a:defRPr/>
            </a:pPr>
            <a:r>
              <a:rPr lang="en-US" sz="2400" dirty="0">
                <a:solidFill>
                  <a:srgbClr val="353535"/>
                </a:solidFill>
                <a:latin typeface="Segoe UI Light" panose="020B0502040204020203" pitchFamily="34" charset="0"/>
                <a:cs typeface="Segoe UI Light" panose="020B0502040204020203" pitchFamily="34" charset="0"/>
              </a:rPr>
              <a:t>Control </a:t>
            </a:r>
            <a:r>
              <a:rPr lang="en-US" sz="2400" kern="0" dirty="0">
                <a:solidFill>
                  <a:srgbClr val="353535"/>
                </a:solidFill>
                <a:latin typeface="Segoe UI Light" panose="020B0502040204020203" pitchFamily="34" charset="0"/>
                <a:cs typeface="Segoe UI Light" panose="020B0502040204020203" pitchFamily="34" charset="0"/>
              </a:rPr>
              <a:t>a</a:t>
            </a:r>
            <a:r>
              <a:rPr lang="en-US" sz="2400" dirty="0">
                <a:solidFill>
                  <a:srgbClr val="353535"/>
                </a:solidFill>
                <a:latin typeface="Segoe UI Light" panose="020B0502040204020203" pitchFamily="34" charset="0"/>
                <a:cs typeface="Segoe UI Light" panose="020B0502040204020203" pitchFamily="34" charset="0"/>
              </a:rPr>
              <a:t>ccess </a:t>
            </a:r>
            <a:r>
              <a:rPr lang="en-US" sz="1765" b="1" dirty="0">
                <a:solidFill>
                  <a:srgbClr val="353535"/>
                </a:solidFill>
                <a:latin typeface="Segoe UI Semilight"/>
              </a:rPr>
              <a:t> </a:t>
            </a:r>
          </a:p>
          <a:p>
            <a:pPr defTabSz="913874">
              <a:defRPr/>
            </a:pPr>
            <a:r>
              <a:rPr lang="en-US" sz="1600" kern="0" dirty="0">
                <a:solidFill>
                  <a:srgbClr val="353535"/>
                </a:solidFill>
                <a:latin typeface="Segoe UI"/>
                <a:cs typeface="Segoe UI Semilight" panose="020B0402040204020203" pitchFamily="34" charset="0"/>
              </a:rPr>
              <a:t>Database access       	</a:t>
            </a:r>
            <a:r>
              <a:rPr lang="en-US" sz="1400" b="1" i="1" kern="0" dirty="0">
                <a:solidFill>
                  <a:srgbClr val="353535"/>
                </a:solidFill>
                <a:latin typeface="Segoe UI"/>
              </a:rPr>
              <a:t>SQL Server Authentication</a:t>
            </a:r>
            <a:endParaRPr lang="en-US" sz="1600" kern="0" dirty="0">
              <a:solidFill>
                <a:srgbClr val="353535"/>
              </a:solidFill>
              <a:latin typeface="Segoe UI"/>
              <a:cs typeface="Segoe UI Semilight" panose="020B0402040204020203" pitchFamily="34" charset="0"/>
            </a:endParaRPr>
          </a:p>
          <a:p>
            <a:pPr defTabSz="913874">
              <a:defRPr/>
            </a:pPr>
            <a:r>
              <a:rPr lang="en-US" sz="1400" b="1" i="1" kern="0" dirty="0">
                <a:solidFill>
                  <a:srgbClr val="353535"/>
                </a:solidFill>
                <a:latin typeface="Segoe UI"/>
              </a:rPr>
              <a:t>			Active Directory authentication</a:t>
            </a:r>
          </a:p>
          <a:p>
            <a:pPr defTabSz="913874">
              <a:defRPr/>
            </a:pPr>
            <a:r>
              <a:rPr lang="en-US" sz="1600" kern="0" dirty="0">
                <a:solidFill>
                  <a:srgbClr val="353535"/>
                </a:solidFill>
                <a:latin typeface="Segoe UI Semilight"/>
              </a:rPr>
              <a:t>			</a:t>
            </a:r>
            <a:r>
              <a:rPr lang="en-US" sz="1400" b="1" i="1" kern="0" dirty="0">
                <a:solidFill>
                  <a:srgbClr val="353535"/>
                </a:solidFill>
                <a:latin typeface="Segoe UI"/>
              </a:rPr>
              <a:t>Granular permissions</a:t>
            </a:r>
            <a:endParaRPr lang="en-US" sz="1600" kern="0" dirty="0">
              <a:solidFill>
                <a:srgbClr val="353535"/>
              </a:solidFill>
              <a:latin typeface="Segoe UI Semilight"/>
            </a:endParaRPr>
          </a:p>
          <a:p>
            <a:pPr defTabSz="913874">
              <a:defRPr/>
            </a:pPr>
            <a:r>
              <a:rPr lang="en-US" sz="1600" kern="0" dirty="0">
                <a:solidFill>
                  <a:srgbClr val="353535"/>
                </a:solidFill>
                <a:latin typeface="Segoe UI"/>
                <a:cs typeface="Segoe UI Semilight" panose="020B0402040204020203" pitchFamily="34" charset="0"/>
              </a:rPr>
              <a:t>Application access    	</a:t>
            </a:r>
            <a:r>
              <a:rPr lang="en-US" sz="1400" b="1" i="1" kern="0" dirty="0">
                <a:solidFill>
                  <a:srgbClr val="353535"/>
                </a:solidFill>
                <a:latin typeface="Segoe UI"/>
              </a:rPr>
              <a:t>Row-Level Security</a:t>
            </a:r>
            <a:endParaRPr lang="en-US" sz="1600" kern="0" dirty="0">
              <a:solidFill>
                <a:srgbClr val="353535"/>
              </a:solidFill>
              <a:latin typeface="Segoe UI Semilight"/>
            </a:endParaRPr>
          </a:p>
          <a:p>
            <a:pPr defTabSz="913874">
              <a:defRPr/>
            </a:pPr>
            <a:r>
              <a:rPr lang="en-US" sz="1600" b="1" i="1" kern="0" dirty="0">
                <a:solidFill>
                  <a:srgbClr val="353535"/>
                </a:solidFill>
                <a:latin typeface="Segoe UI Semilight"/>
              </a:rPr>
              <a:t>                                 	</a:t>
            </a:r>
            <a:r>
              <a:rPr lang="en-US" sz="1400" b="1" i="1" kern="0" dirty="0">
                <a:solidFill>
                  <a:srgbClr val="353535"/>
                </a:solidFill>
                <a:latin typeface="Segoe UI"/>
              </a:rPr>
              <a:t>Dynamic data masking</a:t>
            </a:r>
          </a:p>
        </p:txBody>
      </p:sp>
      <p:sp>
        <p:nvSpPr>
          <p:cNvPr id="13" name="Freeform 35"/>
          <p:cNvSpPr/>
          <p:nvPr/>
        </p:nvSpPr>
        <p:spPr bwMode="auto">
          <a:xfrm rot="2957227">
            <a:off x="4053748" y="3830598"/>
            <a:ext cx="1014923" cy="987431"/>
          </a:xfrm>
          <a:custGeom>
            <a:avLst/>
            <a:gdLst>
              <a:gd name="connsiteX0" fmla="*/ 0 w 6571488"/>
              <a:gd name="connsiteY0" fmla="*/ 97536 h 97536"/>
              <a:gd name="connsiteX1" fmla="*/ 792480 w 6571488"/>
              <a:gd name="connsiteY1" fmla="*/ 0 h 97536"/>
              <a:gd name="connsiteX2" fmla="*/ 6571488 w 6571488"/>
              <a:gd name="connsiteY2" fmla="*/ 0 h 97536"/>
              <a:gd name="connsiteX0" fmla="*/ 0 w 6498336"/>
              <a:gd name="connsiteY0" fmla="*/ 0 h 219456"/>
              <a:gd name="connsiteX1" fmla="*/ 719328 w 6498336"/>
              <a:gd name="connsiteY1" fmla="*/ 219456 h 219456"/>
              <a:gd name="connsiteX2" fmla="*/ 6498336 w 6498336"/>
              <a:gd name="connsiteY2" fmla="*/ 219456 h 219456"/>
              <a:gd name="connsiteX0" fmla="*/ 0 w 6938476"/>
              <a:gd name="connsiteY0" fmla="*/ 0 h 219456"/>
              <a:gd name="connsiteX1" fmla="*/ 719328 w 6938476"/>
              <a:gd name="connsiteY1" fmla="*/ 219456 h 219456"/>
              <a:gd name="connsiteX2" fmla="*/ 6938476 w 6938476"/>
              <a:gd name="connsiteY2" fmla="*/ 219456 h 219456"/>
              <a:gd name="connsiteX0" fmla="*/ 0 w 7008815"/>
              <a:gd name="connsiteY0" fmla="*/ 1608 h 1608"/>
              <a:gd name="connsiteX1" fmla="*/ 789667 w 7008815"/>
              <a:gd name="connsiteY1" fmla="*/ 0 h 1608"/>
              <a:gd name="connsiteX2" fmla="*/ 7008815 w 7008815"/>
              <a:gd name="connsiteY2" fmla="*/ 0 h 1608"/>
              <a:gd name="connsiteX0" fmla="*/ 0 w 10000"/>
              <a:gd name="connsiteY0" fmla="*/ 10000 h 10000"/>
              <a:gd name="connsiteX1" fmla="*/ 10000 w 10000"/>
              <a:gd name="connsiteY1" fmla="*/ 0 h 10000"/>
              <a:gd name="connsiteX0" fmla="*/ 0 w 11649"/>
              <a:gd name="connsiteY0" fmla="*/ 10000 h 10000"/>
              <a:gd name="connsiteX1" fmla="*/ 11649 w 11649"/>
              <a:gd name="connsiteY1" fmla="*/ 0 h 10000"/>
              <a:gd name="connsiteX0" fmla="*/ 0 w 11665"/>
              <a:gd name="connsiteY0" fmla="*/ 2500 h 2500"/>
              <a:gd name="connsiteX1" fmla="*/ 11665 w 11665"/>
              <a:gd name="connsiteY1" fmla="*/ 0 h 2500"/>
              <a:gd name="connsiteX0" fmla="*/ 0 w 9854"/>
              <a:gd name="connsiteY0" fmla="*/ 10000 h 10000"/>
              <a:gd name="connsiteX1" fmla="*/ 9854 w 9854"/>
              <a:gd name="connsiteY1" fmla="*/ 0 h 10000"/>
            </a:gdLst>
            <a:ahLst/>
            <a:cxnLst>
              <a:cxn ang="0">
                <a:pos x="connsiteX0" y="connsiteY0"/>
              </a:cxn>
              <a:cxn ang="0">
                <a:pos x="connsiteX1" y="connsiteY1"/>
              </a:cxn>
            </a:cxnLst>
            <a:rect l="l" t="t" r="r" b="b"/>
            <a:pathLst>
              <a:path w="9854" h="10000">
                <a:moveTo>
                  <a:pt x="0" y="10000"/>
                </a:moveTo>
                <a:lnTo>
                  <a:pt x="9854" y="0"/>
                </a:lnTo>
              </a:path>
            </a:pathLst>
          </a:custGeom>
          <a:noFill/>
          <a:ln w="15875">
            <a:solidFill>
              <a:schemeClr val="tx2">
                <a:lumMod val="9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74">
              <a:defRPr/>
            </a:pPr>
            <a:endParaRPr lang="en-US" sz="1765">
              <a:solidFill>
                <a:srgbClr val="FFFFFF"/>
              </a:solidFill>
              <a:latin typeface="Segoe UI Semilight"/>
            </a:endParaRPr>
          </a:p>
        </p:txBody>
      </p:sp>
      <p:grpSp>
        <p:nvGrpSpPr>
          <p:cNvPr id="14" name="Group 13"/>
          <p:cNvGrpSpPr/>
          <p:nvPr/>
        </p:nvGrpSpPr>
        <p:grpSpPr>
          <a:xfrm>
            <a:off x="4988708" y="3979631"/>
            <a:ext cx="718544" cy="718544"/>
            <a:chOff x="10406831" y="3248240"/>
            <a:chExt cx="718850" cy="718850"/>
          </a:xfrm>
        </p:grpSpPr>
        <p:sp>
          <p:nvSpPr>
            <p:cNvPr id="15" name="Oval 14"/>
            <p:cNvSpPr/>
            <p:nvPr/>
          </p:nvSpPr>
          <p:spPr bwMode="auto">
            <a:xfrm>
              <a:off x="10406831" y="3248240"/>
              <a:ext cx="718850" cy="718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Freeform 164"/>
            <p:cNvSpPr>
              <a:spLocks noEditPoints="1"/>
            </p:cNvSpPr>
            <p:nvPr/>
          </p:nvSpPr>
          <p:spPr bwMode="black">
            <a:xfrm>
              <a:off x="10609440" y="3392641"/>
              <a:ext cx="313625" cy="4348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lumMod val="75000"/>
              </a:schemeClr>
            </a:solidFill>
            <a:ln>
              <a:noFill/>
            </a:ln>
            <a:extLst/>
          </p:spPr>
          <p:txBody>
            <a:bodyPr vert="horz" wrap="square" lIns="83907" tIns="41954" rIns="83907" bIns="41954" numCol="1" anchor="t" anchorCtr="0" compatLnSpc="1">
              <a:prstTxWarp prst="textNoShape">
                <a:avLst/>
              </a:prstTxWarp>
            </a:bodyPr>
            <a:lstStyle/>
            <a:p>
              <a:pPr defTabSz="932022">
                <a:defRPr/>
              </a:pPr>
              <a:endParaRPr lang="en-US" sz="1629">
                <a:solidFill>
                  <a:srgbClr val="FFFFFF"/>
                </a:solidFill>
                <a:latin typeface="Segoe UI Semilight"/>
              </a:endParaRPr>
            </a:p>
          </p:txBody>
        </p:sp>
      </p:grpSp>
      <p:sp>
        <p:nvSpPr>
          <p:cNvPr id="17" name="Freeform 39"/>
          <p:cNvSpPr/>
          <p:nvPr/>
        </p:nvSpPr>
        <p:spPr bwMode="auto">
          <a:xfrm>
            <a:off x="3742104" y="5482752"/>
            <a:ext cx="1623963" cy="505334"/>
          </a:xfrm>
          <a:custGeom>
            <a:avLst/>
            <a:gdLst>
              <a:gd name="connsiteX0" fmla="*/ 6120384 w 6120384"/>
              <a:gd name="connsiteY0" fmla="*/ 548640 h 548640"/>
              <a:gd name="connsiteX1" fmla="*/ 548640 w 6120384"/>
              <a:gd name="connsiteY1" fmla="*/ 548640 h 548640"/>
              <a:gd name="connsiteX2" fmla="*/ 0 w 6120384"/>
              <a:gd name="connsiteY2" fmla="*/ 0 h 548640"/>
              <a:gd name="connsiteX0" fmla="*/ 6666295 w 6666295"/>
              <a:gd name="connsiteY0" fmla="*/ 541816 h 548640"/>
              <a:gd name="connsiteX1" fmla="*/ 548640 w 6666295"/>
              <a:gd name="connsiteY1" fmla="*/ 548640 h 548640"/>
              <a:gd name="connsiteX2" fmla="*/ 0 w 6666295"/>
              <a:gd name="connsiteY2" fmla="*/ 0 h 548640"/>
              <a:gd name="connsiteX0" fmla="*/ 6666295 w 6666295"/>
              <a:gd name="connsiteY0" fmla="*/ 541816 h 541816"/>
              <a:gd name="connsiteX1" fmla="*/ 448156 w 6666295"/>
              <a:gd name="connsiteY1" fmla="*/ 518495 h 541816"/>
              <a:gd name="connsiteX2" fmla="*/ 0 w 6666295"/>
              <a:gd name="connsiteY2" fmla="*/ 0 h 541816"/>
              <a:gd name="connsiteX0" fmla="*/ 6666295 w 6666295"/>
              <a:gd name="connsiteY0" fmla="*/ 541816 h 568737"/>
              <a:gd name="connsiteX1" fmla="*/ 458205 w 6666295"/>
              <a:gd name="connsiteY1" fmla="*/ 568737 h 568737"/>
              <a:gd name="connsiteX2" fmla="*/ 0 w 6666295"/>
              <a:gd name="connsiteY2" fmla="*/ 0 h 568737"/>
              <a:gd name="connsiteX0" fmla="*/ 5907881 w 5907881"/>
              <a:gd name="connsiteY0" fmla="*/ 552574 h 568737"/>
              <a:gd name="connsiteX1" fmla="*/ 458205 w 5907881"/>
              <a:gd name="connsiteY1" fmla="*/ 568737 h 568737"/>
              <a:gd name="connsiteX2" fmla="*/ 0 w 5907881"/>
              <a:gd name="connsiteY2" fmla="*/ 0 h 568737"/>
              <a:gd name="connsiteX0" fmla="*/ 5987891 w 5987891"/>
              <a:gd name="connsiteY0" fmla="*/ 552574 h 568737"/>
              <a:gd name="connsiteX1" fmla="*/ 458205 w 5987891"/>
              <a:gd name="connsiteY1" fmla="*/ 568737 h 568737"/>
              <a:gd name="connsiteX2" fmla="*/ 0 w 5987891"/>
              <a:gd name="connsiteY2" fmla="*/ 0 h 568737"/>
            </a:gdLst>
            <a:ahLst/>
            <a:cxnLst>
              <a:cxn ang="0">
                <a:pos x="connsiteX0" y="connsiteY0"/>
              </a:cxn>
              <a:cxn ang="0">
                <a:pos x="connsiteX1" y="connsiteY1"/>
              </a:cxn>
              <a:cxn ang="0">
                <a:pos x="connsiteX2" y="connsiteY2"/>
              </a:cxn>
            </a:cxnLst>
            <a:rect l="l" t="t" r="r" b="b"/>
            <a:pathLst>
              <a:path w="5987891" h="568737">
                <a:moveTo>
                  <a:pt x="5987891" y="552574"/>
                </a:moveTo>
                <a:lnTo>
                  <a:pt x="458205" y="568737"/>
                </a:lnTo>
                <a:lnTo>
                  <a:pt x="0" y="0"/>
                </a:lnTo>
              </a:path>
            </a:pathLst>
          </a:custGeom>
          <a:noFill/>
          <a:ln w="15875">
            <a:solidFill>
              <a:schemeClr val="tx2">
                <a:lumMod val="9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74">
              <a:defRPr/>
            </a:pPr>
            <a:endParaRPr lang="en-US" sz="1765">
              <a:solidFill>
                <a:srgbClr val="FFFFFF"/>
              </a:solidFill>
              <a:latin typeface="Segoe UI Semilight"/>
            </a:endParaRPr>
          </a:p>
        </p:txBody>
      </p:sp>
      <p:sp>
        <p:nvSpPr>
          <p:cNvPr id="18" name="Rectangle 17"/>
          <p:cNvSpPr/>
          <p:nvPr/>
        </p:nvSpPr>
        <p:spPr>
          <a:xfrm>
            <a:off x="5977618" y="5633529"/>
            <a:ext cx="4604454" cy="797028"/>
          </a:xfrm>
          <a:prstGeom prst="rect">
            <a:avLst/>
          </a:prstGeom>
        </p:spPr>
        <p:txBody>
          <a:bodyPr wrap="none">
            <a:spAutoFit/>
          </a:bodyPr>
          <a:lstStyle/>
          <a:p>
            <a:pPr defTabSz="913874">
              <a:spcAft>
                <a:spcPts val="600"/>
              </a:spcAft>
              <a:defRPr/>
            </a:pPr>
            <a:r>
              <a:rPr lang="en-US" sz="2400" kern="0">
                <a:solidFill>
                  <a:srgbClr val="353535"/>
                </a:solidFill>
                <a:latin typeface="Segoe UI Light" panose="020B0502040204020203" pitchFamily="34" charset="0"/>
                <a:cs typeface="Segoe UI Light" panose="020B0502040204020203" pitchFamily="34" charset="0"/>
              </a:rPr>
              <a:t>Monitor access</a:t>
            </a:r>
            <a:endParaRPr lang="en-US" sz="2400">
              <a:solidFill>
                <a:srgbClr val="353535"/>
              </a:solidFill>
              <a:latin typeface="Segoe UI Light" panose="020B0502040204020203" pitchFamily="34" charset="0"/>
              <a:cs typeface="Segoe UI Light" panose="020B0502040204020203" pitchFamily="34" charset="0"/>
            </a:endParaRPr>
          </a:p>
          <a:p>
            <a:pPr defTabSz="913874">
              <a:defRPr/>
            </a:pPr>
            <a:r>
              <a:rPr lang="en-US" sz="1600" kern="0">
                <a:solidFill>
                  <a:srgbClr val="353535"/>
                </a:solidFill>
                <a:latin typeface="Segoe UI"/>
              </a:rPr>
              <a:t>Tracking activities          	</a:t>
            </a:r>
            <a:r>
              <a:rPr lang="en-US" sz="1400" b="1" i="1" kern="0">
                <a:solidFill>
                  <a:srgbClr val="353535"/>
                </a:solidFill>
                <a:latin typeface="Segoe UI"/>
              </a:rPr>
              <a:t>Fine-grained audit</a:t>
            </a:r>
            <a:endParaRPr lang="en-US" sz="1600" b="1" i="1">
              <a:solidFill>
                <a:srgbClr val="353535"/>
              </a:solidFill>
              <a:latin typeface="Segoe UI Semilight"/>
            </a:endParaRPr>
          </a:p>
        </p:txBody>
      </p:sp>
      <p:grpSp>
        <p:nvGrpSpPr>
          <p:cNvPr id="19" name="Group 18"/>
          <p:cNvGrpSpPr/>
          <p:nvPr/>
        </p:nvGrpSpPr>
        <p:grpSpPr>
          <a:xfrm>
            <a:off x="4949186" y="5635625"/>
            <a:ext cx="718544" cy="718544"/>
            <a:chOff x="10227128" y="4370157"/>
            <a:chExt cx="718850" cy="718850"/>
          </a:xfrm>
          <a:solidFill>
            <a:schemeClr val="accent2"/>
          </a:solidFill>
        </p:grpSpPr>
        <p:sp>
          <p:nvSpPr>
            <p:cNvPr id="20" name="Oval 19"/>
            <p:cNvSpPr/>
            <p:nvPr/>
          </p:nvSpPr>
          <p:spPr bwMode="auto">
            <a:xfrm>
              <a:off x="10227128" y="4370157"/>
              <a:ext cx="718850" cy="718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p:cNvGrpSpPr/>
            <p:nvPr/>
          </p:nvGrpSpPr>
          <p:grpSpPr bwMode="black">
            <a:xfrm>
              <a:off x="10364274" y="4548749"/>
              <a:ext cx="444565" cy="361673"/>
              <a:chOff x="5184775" y="225425"/>
              <a:chExt cx="1500188" cy="1220788"/>
            </a:xfrm>
            <a:grpFill/>
          </p:grpSpPr>
          <p:sp>
            <p:nvSpPr>
              <p:cNvPr id="2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tx1"/>
              </a:solidFill>
              <a:ln w="9525">
                <a:noFill/>
                <a:round/>
                <a:headEnd/>
                <a:tailEnd/>
              </a:ln>
              <a:extLst/>
            </p:spPr>
            <p:txBody>
              <a:bodyPr vert="horz" wrap="square" lIns="93220" tIns="46609" rIns="93220" bIns="46609" numCol="1" anchor="t" anchorCtr="0" compatLnSpc="1">
                <a:prstTxWarp prst="textNoShape">
                  <a:avLst/>
                </a:prstTxWarp>
              </a:bodyPr>
              <a:lstStyle/>
              <a:p>
                <a:pPr defTabSz="932022">
                  <a:defRPr/>
                </a:pPr>
                <a:endParaRPr lang="en-US" sz="1629">
                  <a:solidFill>
                    <a:srgbClr val="FFFFFF"/>
                  </a:solidFill>
                  <a:latin typeface="Segoe UI Semilight"/>
                </a:endParaRPr>
              </a:p>
            </p:txBody>
          </p:sp>
          <p:sp>
            <p:nvSpPr>
              <p:cNvPr id="23" name="Oval 87"/>
              <p:cNvSpPr>
                <a:spLocks noChangeArrowheads="1"/>
              </p:cNvSpPr>
              <p:nvPr/>
            </p:nvSpPr>
            <p:spPr bwMode="black">
              <a:xfrm>
                <a:off x="5630863" y="812800"/>
                <a:ext cx="203200" cy="203200"/>
              </a:xfrm>
              <a:prstGeom prst="ellipse">
                <a:avLst/>
              </a:prstGeom>
              <a:solidFill>
                <a:schemeClr val="tx1"/>
              </a:solidFill>
              <a:ln w="9525">
                <a:noFill/>
                <a:round/>
                <a:headEnd/>
                <a:tailEnd/>
              </a:ln>
              <a:extLst/>
            </p:spPr>
            <p:txBody>
              <a:bodyPr vert="horz" wrap="square" lIns="93220" tIns="46609" rIns="93220" bIns="46609" numCol="1" anchor="t" anchorCtr="0" compatLnSpc="1">
                <a:prstTxWarp prst="textNoShape">
                  <a:avLst/>
                </a:prstTxWarp>
              </a:bodyPr>
              <a:lstStyle/>
              <a:p>
                <a:pPr defTabSz="932022">
                  <a:defRPr/>
                </a:pPr>
                <a:endParaRPr lang="en-US" sz="1629">
                  <a:solidFill>
                    <a:srgbClr val="FFFFFF"/>
                  </a:solidFill>
                  <a:latin typeface="Segoe UI Semilight"/>
                </a:endParaRPr>
              </a:p>
            </p:txBody>
          </p:sp>
          <p:sp>
            <p:nvSpPr>
              <p:cNvPr id="2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solidFill>
              <a:ln w="9525">
                <a:noFill/>
                <a:round/>
                <a:headEnd/>
                <a:tailEnd/>
              </a:ln>
              <a:extLst/>
            </p:spPr>
            <p:txBody>
              <a:bodyPr vert="horz" wrap="square" lIns="93220" tIns="46609" rIns="93220" bIns="46609" numCol="1" anchor="t" anchorCtr="0" compatLnSpc="1">
                <a:prstTxWarp prst="textNoShape">
                  <a:avLst/>
                </a:prstTxWarp>
              </a:bodyPr>
              <a:lstStyle/>
              <a:p>
                <a:pPr defTabSz="932022">
                  <a:defRPr/>
                </a:pPr>
                <a:endParaRPr lang="en-US" sz="1629">
                  <a:solidFill>
                    <a:srgbClr val="FFFFFF"/>
                  </a:solidFill>
                  <a:latin typeface="Segoe UI Semilight"/>
                </a:endParaRPr>
              </a:p>
            </p:txBody>
          </p:sp>
        </p:grpSp>
      </p:grpSp>
      <p:sp>
        <p:nvSpPr>
          <p:cNvPr id="25" name="Freeform 47"/>
          <p:cNvSpPr/>
          <p:nvPr/>
        </p:nvSpPr>
        <p:spPr bwMode="auto">
          <a:xfrm>
            <a:off x="3123913" y="2610340"/>
            <a:ext cx="2183364" cy="810939"/>
          </a:xfrm>
          <a:custGeom>
            <a:avLst/>
            <a:gdLst>
              <a:gd name="connsiteX0" fmla="*/ 0 w 5779008"/>
              <a:gd name="connsiteY0" fmla="*/ 341376 h 341376"/>
              <a:gd name="connsiteX1" fmla="*/ 1097280 w 5779008"/>
              <a:gd name="connsiteY1" fmla="*/ 0 h 341376"/>
              <a:gd name="connsiteX2" fmla="*/ 5779008 w 5779008"/>
              <a:gd name="connsiteY2" fmla="*/ 0 h 341376"/>
              <a:gd name="connsiteX0" fmla="*/ 0 w 6256679"/>
              <a:gd name="connsiteY0" fmla="*/ 341376 h 341376"/>
              <a:gd name="connsiteX1" fmla="*/ 1097280 w 6256679"/>
              <a:gd name="connsiteY1" fmla="*/ 0 h 341376"/>
              <a:gd name="connsiteX2" fmla="*/ 6256679 w 6256679"/>
              <a:gd name="connsiteY2" fmla="*/ 0 h 341376"/>
              <a:gd name="connsiteX0" fmla="*/ 0 w 6256679"/>
              <a:gd name="connsiteY0" fmla="*/ 341376 h 341376"/>
              <a:gd name="connsiteX1" fmla="*/ 1217860 w 6256679"/>
              <a:gd name="connsiteY1" fmla="*/ 0 h 341376"/>
              <a:gd name="connsiteX2" fmla="*/ 6256679 w 6256679"/>
              <a:gd name="connsiteY2" fmla="*/ 0 h 341376"/>
              <a:gd name="connsiteX0" fmla="*/ 0 w 5493004"/>
              <a:gd name="connsiteY0" fmla="*/ 341376 h 341376"/>
              <a:gd name="connsiteX1" fmla="*/ 1217860 w 5493004"/>
              <a:gd name="connsiteY1" fmla="*/ 0 h 341376"/>
              <a:gd name="connsiteX2" fmla="*/ 5493004 w 5493004"/>
              <a:gd name="connsiteY2" fmla="*/ 0 h 341376"/>
              <a:gd name="connsiteX0" fmla="*/ 0 w 5837249"/>
              <a:gd name="connsiteY0" fmla="*/ 341376 h 341376"/>
              <a:gd name="connsiteX1" fmla="*/ 1217860 w 5837249"/>
              <a:gd name="connsiteY1" fmla="*/ 0 h 341376"/>
              <a:gd name="connsiteX2" fmla="*/ 5837249 w 5837249"/>
              <a:gd name="connsiteY2" fmla="*/ 5379 h 341376"/>
              <a:gd name="connsiteX0" fmla="*/ 0 w 6020129"/>
              <a:gd name="connsiteY0" fmla="*/ 341376 h 341376"/>
              <a:gd name="connsiteX1" fmla="*/ 1217860 w 6020129"/>
              <a:gd name="connsiteY1" fmla="*/ 0 h 341376"/>
              <a:gd name="connsiteX2" fmla="*/ 6020129 w 6020129"/>
              <a:gd name="connsiteY2" fmla="*/ 16809 h 341376"/>
            </a:gdLst>
            <a:ahLst/>
            <a:cxnLst>
              <a:cxn ang="0">
                <a:pos x="connsiteX0" y="connsiteY0"/>
              </a:cxn>
              <a:cxn ang="0">
                <a:pos x="connsiteX1" y="connsiteY1"/>
              </a:cxn>
              <a:cxn ang="0">
                <a:pos x="connsiteX2" y="connsiteY2"/>
              </a:cxn>
            </a:cxnLst>
            <a:rect l="l" t="t" r="r" b="b"/>
            <a:pathLst>
              <a:path w="6020129" h="341376">
                <a:moveTo>
                  <a:pt x="0" y="341376"/>
                </a:moveTo>
                <a:lnTo>
                  <a:pt x="1217860" y="0"/>
                </a:lnTo>
                <a:lnTo>
                  <a:pt x="6020129" y="16809"/>
                </a:lnTo>
              </a:path>
            </a:pathLst>
          </a:custGeom>
          <a:noFill/>
          <a:ln w="15875">
            <a:solidFill>
              <a:schemeClr val="tx2">
                <a:lumMod val="9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74">
              <a:defRPr/>
            </a:pPr>
            <a:endParaRPr lang="en-US" sz="1765">
              <a:solidFill>
                <a:srgbClr val="FFFFFF"/>
              </a:solidFill>
              <a:latin typeface="Segoe UI Semilight"/>
            </a:endParaRPr>
          </a:p>
        </p:txBody>
      </p:sp>
      <p:sp>
        <p:nvSpPr>
          <p:cNvPr id="26" name="Rectangle 25"/>
          <p:cNvSpPr/>
          <p:nvPr/>
        </p:nvSpPr>
        <p:spPr>
          <a:xfrm>
            <a:off x="5976201" y="1938018"/>
            <a:ext cx="5839740" cy="1954381"/>
          </a:xfrm>
          <a:prstGeom prst="rect">
            <a:avLst/>
          </a:prstGeom>
        </p:spPr>
        <p:txBody>
          <a:bodyPr wrap="none">
            <a:spAutoFit/>
          </a:bodyPr>
          <a:lstStyle/>
          <a:p>
            <a:pPr defTabSz="913874">
              <a:spcAft>
                <a:spcPts val="600"/>
              </a:spcAft>
              <a:defRPr/>
            </a:pPr>
            <a:r>
              <a:rPr lang="en-US" sz="2400" dirty="0">
                <a:solidFill>
                  <a:srgbClr val="353535"/>
                </a:solidFill>
                <a:latin typeface="Segoe UI Light" panose="020B0502040204020203" pitchFamily="34" charset="0"/>
                <a:cs typeface="Segoe UI Light" panose="020B0502040204020203" pitchFamily="34" charset="0"/>
              </a:rPr>
              <a:t>Protect Data </a:t>
            </a:r>
          </a:p>
          <a:p>
            <a:pPr defTabSz="913874">
              <a:defRPr/>
            </a:pPr>
            <a:r>
              <a:rPr lang="en-US" sz="1600" kern="0" dirty="0">
                <a:solidFill>
                  <a:srgbClr val="353535"/>
                </a:solidFill>
                <a:latin typeface="Segoe UI"/>
              </a:rPr>
              <a:t>Encryption at rest	          	</a:t>
            </a:r>
            <a:r>
              <a:rPr lang="en-US" sz="1400" b="1" i="1" kern="0" dirty="0">
                <a:solidFill>
                  <a:srgbClr val="353535"/>
                </a:solidFill>
                <a:latin typeface="Segoe UI"/>
              </a:rPr>
              <a:t>Transparent Data Encryption</a:t>
            </a:r>
          </a:p>
          <a:p>
            <a:pPr defTabSz="913874">
              <a:defRPr/>
            </a:pPr>
            <a:r>
              <a:rPr lang="en-US" sz="1400" b="1" i="1" kern="0" dirty="0">
                <a:solidFill>
                  <a:srgbClr val="353535"/>
                </a:solidFill>
                <a:latin typeface="Segoe UI Semilight"/>
              </a:rPr>
              <a:t>			</a:t>
            </a:r>
            <a:r>
              <a:rPr lang="en-US" sz="1400" b="1" i="1" kern="0" dirty="0">
                <a:solidFill>
                  <a:srgbClr val="353535"/>
                </a:solidFill>
                <a:latin typeface="Segoe UI" panose="020B0502040204020203" pitchFamily="34" charset="0"/>
                <a:cs typeface="Segoe UI" panose="020B0502040204020203" pitchFamily="34" charset="0"/>
              </a:rPr>
              <a:t>Backup Encryption</a:t>
            </a:r>
          </a:p>
          <a:p>
            <a:pPr defTabSz="913874">
              <a:defRPr/>
            </a:pPr>
            <a:r>
              <a:rPr lang="en-US" sz="1400" b="1" i="1" kern="0" dirty="0">
                <a:solidFill>
                  <a:srgbClr val="353535"/>
                </a:solidFill>
                <a:latin typeface="Segoe UI" panose="020B0502040204020203" pitchFamily="34" charset="0"/>
                <a:cs typeface="Segoe UI" panose="020B0502040204020203" pitchFamily="34" charset="0"/>
              </a:rPr>
              <a:t>			Cell-level encryption</a:t>
            </a:r>
            <a:endParaRPr lang="en-US" sz="1600" b="1" kern="0" dirty="0">
              <a:solidFill>
                <a:srgbClr val="353535"/>
              </a:solidFill>
              <a:latin typeface="Segoe UI" panose="020B0502040204020203" pitchFamily="34" charset="0"/>
              <a:cs typeface="Segoe UI" panose="020B0502040204020203" pitchFamily="34" charset="0"/>
            </a:endParaRPr>
          </a:p>
          <a:p>
            <a:pPr defTabSz="913874">
              <a:defRPr/>
            </a:pPr>
            <a:r>
              <a:rPr lang="en-US" sz="1600" kern="0" dirty="0">
                <a:solidFill>
                  <a:srgbClr val="353535"/>
                </a:solidFill>
                <a:latin typeface="Segoe UI"/>
              </a:rPr>
              <a:t>Encryption in transit         	</a:t>
            </a:r>
            <a:r>
              <a:rPr lang="en-US" sz="1400" b="1" i="1" kern="0" dirty="0">
                <a:solidFill>
                  <a:srgbClr val="353535"/>
                </a:solidFill>
                <a:latin typeface="Segoe UI"/>
              </a:rPr>
              <a:t>Transport Layer Security (SSL/TLS)</a:t>
            </a:r>
            <a:endParaRPr lang="en-US" sz="1600" kern="0" dirty="0">
              <a:solidFill>
                <a:srgbClr val="353535"/>
              </a:solidFill>
              <a:latin typeface="Segoe UI"/>
            </a:endParaRPr>
          </a:p>
          <a:p>
            <a:pPr defTabSz="913874">
              <a:defRPr/>
            </a:pPr>
            <a:r>
              <a:rPr lang="en-US" sz="1600" kern="0" dirty="0">
                <a:solidFill>
                  <a:srgbClr val="353535"/>
                </a:solidFill>
                <a:latin typeface="Segoe UI"/>
              </a:rPr>
              <a:t>Encryption in use (client)   	</a:t>
            </a:r>
            <a:r>
              <a:rPr lang="en-US" sz="1400" b="1" i="1" kern="0" dirty="0">
                <a:solidFill>
                  <a:srgbClr val="353535"/>
                </a:solidFill>
                <a:latin typeface="Segoe UI"/>
              </a:rPr>
              <a:t>Always Encrypted</a:t>
            </a:r>
            <a:endParaRPr lang="en-US" sz="1600" i="1" kern="0" dirty="0">
              <a:solidFill>
                <a:srgbClr val="353535"/>
              </a:solidFill>
              <a:latin typeface="Segoe UI Semilight"/>
            </a:endParaRPr>
          </a:p>
          <a:p>
            <a:pPr defTabSz="913874">
              <a:defRPr/>
            </a:pPr>
            <a:endParaRPr lang="en-US" sz="1600" dirty="0">
              <a:solidFill>
                <a:srgbClr val="353535"/>
              </a:solidFill>
              <a:latin typeface="Segoe UI Semilight"/>
            </a:endParaRPr>
          </a:p>
        </p:txBody>
      </p:sp>
      <p:grpSp>
        <p:nvGrpSpPr>
          <p:cNvPr id="27" name="Group 26"/>
          <p:cNvGrpSpPr/>
          <p:nvPr/>
        </p:nvGrpSpPr>
        <p:grpSpPr>
          <a:xfrm>
            <a:off x="4948004" y="2242874"/>
            <a:ext cx="718544" cy="718544"/>
            <a:chOff x="9315540" y="2260675"/>
            <a:chExt cx="718850" cy="718850"/>
          </a:xfrm>
        </p:grpSpPr>
        <p:sp>
          <p:nvSpPr>
            <p:cNvPr id="28" name="Oval 27"/>
            <p:cNvSpPr/>
            <p:nvPr/>
          </p:nvSpPr>
          <p:spPr bwMode="auto">
            <a:xfrm>
              <a:off x="9315540" y="2260675"/>
              <a:ext cx="718850" cy="718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ounded Rectangle 5"/>
            <p:cNvSpPr>
              <a:spLocks noChangeAspect="1"/>
            </p:cNvSpPr>
            <p:nvPr/>
          </p:nvSpPr>
          <p:spPr bwMode="auto">
            <a:xfrm>
              <a:off x="9513302" y="2381112"/>
              <a:ext cx="323327" cy="477976"/>
            </a:xfrm>
            <a:custGeom>
              <a:avLst/>
              <a:gdLst/>
              <a:ahLst/>
              <a:cxnLst/>
              <a:rect l="l" t="t" r="r" b="b"/>
              <a:pathLst>
                <a:path w="507037" h="749752">
                  <a:moveTo>
                    <a:pt x="253519" y="339042"/>
                  </a:moveTo>
                  <a:cubicBezTo>
                    <a:pt x="204663" y="339042"/>
                    <a:pt x="165058" y="378647"/>
                    <a:pt x="165058" y="427503"/>
                  </a:cubicBezTo>
                  <a:cubicBezTo>
                    <a:pt x="165058" y="457766"/>
                    <a:pt x="180255" y="484480"/>
                    <a:pt x="203474" y="500373"/>
                  </a:cubicBezTo>
                  <a:lnTo>
                    <a:pt x="177838" y="653426"/>
                  </a:lnTo>
                  <a:lnTo>
                    <a:pt x="329199" y="653426"/>
                  </a:lnTo>
                  <a:lnTo>
                    <a:pt x="303565" y="500373"/>
                  </a:lnTo>
                  <a:cubicBezTo>
                    <a:pt x="326783" y="484480"/>
                    <a:pt x="341980" y="457766"/>
                    <a:pt x="341980" y="427503"/>
                  </a:cubicBezTo>
                  <a:cubicBezTo>
                    <a:pt x="341980" y="378647"/>
                    <a:pt x="302375" y="339042"/>
                    <a:pt x="253519" y="339042"/>
                  </a:cubicBezTo>
                  <a:close/>
                  <a:moveTo>
                    <a:pt x="289130" y="68"/>
                  </a:moveTo>
                  <a:cubicBezTo>
                    <a:pt x="363198" y="-1860"/>
                    <a:pt x="432293" y="36794"/>
                    <a:pt x="468760" y="100561"/>
                  </a:cubicBezTo>
                  <a:lnTo>
                    <a:pt x="421696" y="126869"/>
                  </a:lnTo>
                  <a:cubicBezTo>
                    <a:pt x="395009" y="80598"/>
                    <a:pt x="344595" y="52570"/>
                    <a:pt x="290565" y="53964"/>
                  </a:cubicBezTo>
                  <a:cubicBezTo>
                    <a:pt x="236467" y="55360"/>
                    <a:pt x="187565" y="86026"/>
                    <a:pt x="163410" y="133701"/>
                  </a:cubicBezTo>
                  <a:cubicBezTo>
                    <a:pt x="145935" y="168192"/>
                    <a:pt x="143492" y="207468"/>
                    <a:pt x="156009" y="242715"/>
                  </a:cubicBezTo>
                  <a:lnTo>
                    <a:pt x="422529" y="242715"/>
                  </a:lnTo>
                  <a:cubicBezTo>
                    <a:pt x="469202" y="242715"/>
                    <a:pt x="507037" y="280550"/>
                    <a:pt x="507037" y="327223"/>
                  </a:cubicBezTo>
                  <a:lnTo>
                    <a:pt x="507037" y="665244"/>
                  </a:lnTo>
                  <a:cubicBezTo>
                    <a:pt x="507037" y="711917"/>
                    <a:pt x="469202" y="749752"/>
                    <a:pt x="422529" y="749752"/>
                  </a:cubicBezTo>
                  <a:lnTo>
                    <a:pt x="84508" y="749752"/>
                  </a:lnTo>
                  <a:cubicBezTo>
                    <a:pt x="37836" y="749752"/>
                    <a:pt x="0" y="711917"/>
                    <a:pt x="0" y="665244"/>
                  </a:cubicBezTo>
                  <a:lnTo>
                    <a:pt x="0" y="327223"/>
                  </a:lnTo>
                  <a:cubicBezTo>
                    <a:pt x="0" y="280550"/>
                    <a:pt x="37836" y="242715"/>
                    <a:pt x="84508" y="242715"/>
                  </a:cubicBezTo>
                  <a:lnTo>
                    <a:pt x="101166" y="242715"/>
                  </a:lnTo>
                  <a:cubicBezTo>
                    <a:pt x="88947" y="199061"/>
                    <a:pt x="93917" y="151930"/>
                    <a:pt x="115014" y="109936"/>
                  </a:cubicBezTo>
                  <a:cubicBezTo>
                    <a:pt x="148003" y="44269"/>
                    <a:pt x="214993" y="1998"/>
                    <a:pt x="289130" y="6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0" tIns="46609" rIns="46609" bIns="93220" numCol="1" spcCol="0" rtlCol="0" fromWordArt="0" anchor="b" anchorCtr="0" forceAA="0" compatLnSpc="1">
              <a:prstTxWarp prst="textNoShape">
                <a:avLst/>
              </a:prstTxWarp>
              <a:noAutofit/>
            </a:bodyPr>
            <a:lstStyle/>
            <a:p>
              <a:pPr algn="ctr" defTabSz="931753" fontAlgn="base">
                <a:spcBef>
                  <a:spcPct val="0"/>
                </a:spcBef>
                <a:spcAft>
                  <a:spcPct val="0"/>
                </a:spcAft>
                <a:defRPr/>
              </a:pPr>
              <a:endParaRPr lang="en-US" sz="1836" spc="-51">
                <a:solidFill>
                  <a:srgbClr val="0078D7"/>
                </a:solidFill>
                <a:latin typeface="Segoe UI Semilight"/>
                <a:ea typeface="Segoe UI" pitchFamily="34" charset="0"/>
                <a:cs typeface="Segoe UI" pitchFamily="34" charset="0"/>
              </a:endParaRPr>
            </a:p>
          </p:txBody>
        </p:sp>
      </p:grpSp>
      <p:sp>
        <p:nvSpPr>
          <p:cNvPr id="31" name="Title 1"/>
          <p:cNvSpPr>
            <a:spLocks noGrp="1"/>
          </p:cNvSpPr>
          <p:nvPr>
            <p:ph type="title"/>
          </p:nvPr>
        </p:nvSpPr>
        <p:spPr>
          <a:xfrm>
            <a:off x="16304" y="-5132"/>
            <a:ext cx="12175696" cy="1079432"/>
          </a:xfrm>
          <a:solidFill>
            <a:srgbClr val="002060"/>
          </a:solidFill>
        </p:spPr>
        <p:txBody>
          <a:bodyPr>
            <a:noAutofit/>
          </a:bodyPr>
          <a:lstStyle/>
          <a:p>
            <a:r>
              <a:rPr lang="en-US" dirty="0">
                <a:solidFill>
                  <a:schemeClr val="bg1"/>
                </a:solidFill>
              </a:rPr>
              <a:t>Security</a:t>
            </a:r>
          </a:p>
        </p:txBody>
      </p:sp>
    </p:spTree>
    <p:extLst>
      <p:ext uri="{BB962C8B-B14F-4D97-AF65-F5344CB8AC3E}">
        <p14:creationId xmlns:p14="http://schemas.microsoft.com/office/powerpoint/2010/main" val="34337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75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75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75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p:bldP spid="13" grpId="0" animBg="1"/>
      <p:bldP spid="17" grpId="0" animBg="1"/>
      <p:bldP spid="18" grpId="0"/>
      <p:bldP spid="25"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24077"/>
          </a:xfrm>
          <a:solidFill>
            <a:srgbClr val="002060"/>
          </a:solidFill>
        </p:spPr>
        <p:txBody>
          <a:bodyPr/>
          <a:lstStyle/>
          <a:p>
            <a:r>
              <a:rPr lang="en-US" dirty="0">
                <a:solidFill>
                  <a:schemeClr val="bg1"/>
                </a:solidFill>
              </a:rPr>
              <a:t>Introducing SQL Server Graph</a:t>
            </a:r>
          </a:p>
        </p:txBody>
      </p:sp>
      <p:sp>
        <p:nvSpPr>
          <p:cNvPr id="104" name="Content Placeholder 9"/>
          <p:cNvSpPr>
            <a:spLocks noGrp="1"/>
          </p:cNvSpPr>
          <p:nvPr>
            <p:ph type="body" sz="quarter" idx="10"/>
          </p:nvPr>
        </p:nvSpPr>
        <p:spPr>
          <a:xfrm>
            <a:off x="270067" y="1379968"/>
            <a:ext cx="6241034" cy="4738446"/>
          </a:xfrm>
        </p:spPr>
        <p:txBody>
          <a:bodyPr/>
          <a:lstStyle/>
          <a:p>
            <a:r>
              <a:rPr lang="en-US" sz="3136" dirty="0">
                <a:solidFill>
                  <a:srgbClr val="002060"/>
                </a:solidFill>
              </a:rPr>
              <a:t>A collection of node and edge tables</a:t>
            </a:r>
            <a:r>
              <a:rPr lang="en-US" sz="3136" i="1" dirty="0">
                <a:solidFill>
                  <a:srgbClr val="002060"/>
                </a:solidFill>
              </a:rPr>
              <a:t> </a:t>
            </a:r>
            <a:r>
              <a:rPr lang="en-US" sz="3136" dirty="0">
                <a:solidFill>
                  <a:srgbClr val="002060"/>
                </a:solidFill>
              </a:rPr>
              <a:t>in the database</a:t>
            </a:r>
          </a:p>
          <a:p>
            <a:r>
              <a:rPr lang="en-US" sz="3136" dirty="0">
                <a:solidFill>
                  <a:srgbClr val="002060"/>
                </a:solidFill>
              </a:rPr>
              <a:t>Language Extensions</a:t>
            </a:r>
          </a:p>
          <a:p>
            <a:pPr marL="342834" lvl="1" indent="-342834">
              <a:buFont typeface="Arial" panose="020B0604020202020204" pitchFamily="34" charset="0"/>
              <a:buChar char="•"/>
            </a:pPr>
            <a:r>
              <a:rPr lang="en-US" sz="2353" b="1" dirty="0">
                <a:solidFill>
                  <a:srgbClr val="002060"/>
                </a:solidFill>
              </a:rPr>
              <a:t>DDL Extensions </a:t>
            </a:r>
            <a:r>
              <a:rPr lang="en-US" sz="2353" dirty="0">
                <a:solidFill>
                  <a:srgbClr val="002060"/>
                </a:solidFill>
              </a:rPr>
              <a:t>– create node and edge tables</a:t>
            </a:r>
          </a:p>
          <a:p>
            <a:pPr marL="342834" lvl="1" indent="-342834">
              <a:buFont typeface="Arial" panose="020B0604020202020204" pitchFamily="34" charset="0"/>
              <a:buChar char="•"/>
            </a:pPr>
            <a:r>
              <a:rPr lang="en-US" sz="2353" b="1" dirty="0">
                <a:solidFill>
                  <a:srgbClr val="002060"/>
                </a:solidFill>
              </a:rPr>
              <a:t>DML Extensions </a:t>
            </a:r>
            <a:r>
              <a:rPr lang="en-US" sz="2353" dirty="0">
                <a:solidFill>
                  <a:srgbClr val="002060"/>
                </a:solidFill>
              </a:rPr>
              <a:t>– SELECT - T-SQL MATCH clause to support pattern matching and traversals; DELETE, UPDATE, and INSERT support graph tables</a:t>
            </a:r>
            <a:endParaRPr lang="en-US" sz="3136" dirty="0">
              <a:solidFill>
                <a:srgbClr val="002060"/>
              </a:solidFill>
            </a:endParaRPr>
          </a:p>
          <a:p>
            <a:r>
              <a:rPr lang="en-US" sz="3136" dirty="0">
                <a:solidFill>
                  <a:srgbClr val="002060"/>
                </a:solidFill>
              </a:rPr>
              <a:t>Graph support is integrated into the SQL Server ecosystem</a:t>
            </a:r>
          </a:p>
        </p:txBody>
      </p:sp>
      <p:sp>
        <p:nvSpPr>
          <p:cNvPr id="68" name="Cylinder 67">
            <a:extLst/>
          </p:cNvPr>
          <p:cNvSpPr/>
          <p:nvPr/>
        </p:nvSpPr>
        <p:spPr>
          <a:xfrm>
            <a:off x="8157525" y="1680382"/>
            <a:ext cx="1085074" cy="472926"/>
          </a:xfrm>
          <a:prstGeom prst="can">
            <a:avLst>
              <a:gd name="adj" fmla="val 20482"/>
            </a:avLst>
          </a:prstGeom>
          <a:solidFill>
            <a:schemeClr val="accent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1371" b="1" dirty="0">
                <a:solidFill>
                  <a:srgbClr val="353535"/>
                </a:solidFill>
                <a:latin typeface="Segoe UI Semilight"/>
              </a:rPr>
              <a:t>Database</a:t>
            </a:r>
            <a:endParaRPr lang="en-US" sz="3136" b="1" dirty="0">
              <a:solidFill>
                <a:srgbClr val="353535"/>
              </a:solidFill>
              <a:latin typeface="Segoe UI Semilight"/>
            </a:endParaRPr>
          </a:p>
        </p:txBody>
      </p:sp>
      <p:cxnSp>
        <p:nvCxnSpPr>
          <p:cNvPr id="75" name="Straight Arrow Connector 74">
            <a:extLst/>
          </p:cNvPr>
          <p:cNvCxnSpPr>
            <a:cxnSpLocks/>
          </p:cNvCxnSpPr>
          <p:nvPr/>
        </p:nvCxnSpPr>
        <p:spPr>
          <a:xfrm>
            <a:off x="8668516" y="2222262"/>
            <a:ext cx="0" cy="3548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6" name="Graphic 5" descr="Network">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8127027" y="2533925"/>
            <a:ext cx="1100682" cy="1062515"/>
          </a:xfrm>
          <a:prstGeom prst="rect">
            <a:avLst/>
          </a:prstGeom>
        </p:spPr>
      </p:pic>
      <p:sp>
        <p:nvSpPr>
          <p:cNvPr id="77" name="TextBox 76">
            <a:extLst/>
          </p:cNvPr>
          <p:cNvSpPr txBox="1"/>
          <p:nvPr/>
        </p:nvSpPr>
        <p:spPr>
          <a:xfrm>
            <a:off x="8785960" y="2294038"/>
            <a:ext cx="987686" cy="307604"/>
          </a:xfrm>
          <a:prstGeom prst="rect">
            <a:avLst/>
          </a:prstGeom>
          <a:noFill/>
        </p:spPr>
        <p:txBody>
          <a:bodyPr wrap="square" rtlCol="0">
            <a:spAutoFit/>
          </a:bodyPr>
          <a:lstStyle/>
          <a:p>
            <a:pPr defTabSz="914225"/>
            <a:r>
              <a:rPr lang="en-US" sz="1371" b="1" dirty="0">
                <a:solidFill>
                  <a:srgbClr val="353535"/>
                </a:solidFill>
                <a:latin typeface="Segoe UI Semilight"/>
              </a:rPr>
              <a:t>Contains</a:t>
            </a:r>
          </a:p>
        </p:txBody>
      </p:sp>
      <p:sp>
        <p:nvSpPr>
          <p:cNvPr id="78" name="TextBox 77">
            <a:extLst/>
          </p:cNvPr>
          <p:cNvSpPr txBox="1"/>
          <p:nvPr/>
        </p:nvSpPr>
        <p:spPr>
          <a:xfrm>
            <a:off x="7290559" y="2980045"/>
            <a:ext cx="797457" cy="338378"/>
          </a:xfrm>
          <a:prstGeom prst="rect">
            <a:avLst/>
          </a:prstGeom>
          <a:noFill/>
        </p:spPr>
        <p:txBody>
          <a:bodyPr wrap="square" rtlCol="0">
            <a:spAutoFit/>
          </a:bodyPr>
          <a:lstStyle/>
          <a:p>
            <a:pPr defTabSz="914225"/>
            <a:r>
              <a:rPr lang="en-US" sz="1567" b="1" dirty="0">
                <a:solidFill>
                  <a:srgbClr val="353535"/>
                </a:solidFill>
                <a:latin typeface="Segoe UI Semilight"/>
              </a:rPr>
              <a:t>Graph</a:t>
            </a:r>
          </a:p>
        </p:txBody>
      </p:sp>
      <p:sp>
        <p:nvSpPr>
          <p:cNvPr id="79" name="TextBox 78">
            <a:extLst/>
          </p:cNvPr>
          <p:cNvSpPr txBox="1"/>
          <p:nvPr/>
        </p:nvSpPr>
        <p:spPr>
          <a:xfrm>
            <a:off x="8795871" y="3529817"/>
            <a:ext cx="1330069" cy="307604"/>
          </a:xfrm>
          <a:prstGeom prst="rect">
            <a:avLst/>
          </a:prstGeom>
          <a:noFill/>
        </p:spPr>
        <p:txBody>
          <a:bodyPr wrap="square" rtlCol="0">
            <a:spAutoFit/>
          </a:bodyPr>
          <a:lstStyle/>
          <a:p>
            <a:pPr defTabSz="914225"/>
            <a:r>
              <a:rPr lang="en-US" sz="1371" b="1" dirty="0">
                <a:solidFill>
                  <a:srgbClr val="353535"/>
                </a:solidFill>
                <a:latin typeface="Segoe UI Semilight"/>
              </a:rPr>
              <a:t>isCollectionOf</a:t>
            </a:r>
          </a:p>
        </p:txBody>
      </p:sp>
      <p:sp>
        <p:nvSpPr>
          <p:cNvPr id="80" name="TextBox 79">
            <a:extLst/>
          </p:cNvPr>
          <p:cNvSpPr txBox="1"/>
          <p:nvPr/>
        </p:nvSpPr>
        <p:spPr>
          <a:xfrm>
            <a:off x="6796868" y="4864472"/>
            <a:ext cx="1188860" cy="830494"/>
          </a:xfrm>
          <a:prstGeom prst="rect">
            <a:avLst/>
          </a:prstGeom>
          <a:noFill/>
        </p:spPr>
        <p:txBody>
          <a:bodyPr wrap="square" rtlCol="0">
            <a:spAutoFit/>
          </a:bodyPr>
          <a:lstStyle/>
          <a:p>
            <a:pPr algn="ctr" defTabSz="914225"/>
            <a:r>
              <a:rPr lang="en-US" sz="1567" dirty="0">
                <a:solidFill>
                  <a:srgbClr val="353535"/>
                </a:solidFill>
                <a:latin typeface="Segoe UI Semilight"/>
              </a:rPr>
              <a:t>Node table has Properties</a:t>
            </a:r>
          </a:p>
        </p:txBody>
      </p:sp>
      <p:sp>
        <p:nvSpPr>
          <p:cNvPr id="81" name="TextBox 80">
            <a:extLst/>
          </p:cNvPr>
          <p:cNvSpPr txBox="1"/>
          <p:nvPr/>
        </p:nvSpPr>
        <p:spPr>
          <a:xfrm>
            <a:off x="9312792" y="4864472"/>
            <a:ext cx="1318364" cy="1076552"/>
          </a:xfrm>
          <a:prstGeom prst="rect">
            <a:avLst/>
          </a:prstGeom>
          <a:noFill/>
        </p:spPr>
        <p:txBody>
          <a:bodyPr wrap="square" rtlCol="0">
            <a:spAutoFit/>
          </a:bodyPr>
          <a:lstStyle/>
          <a:p>
            <a:pPr algn="ctr" defTabSz="914225"/>
            <a:r>
              <a:rPr lang="en-US" sz="1567" dirty="0">
                <a:solidFill>
                  <a:srgbClr val="353535"/>
                </a:solidFill>
                <a:latin typeface="Segoe UI Semilight"/>
              </a:rPr>
              <a:t>Edge table may or may not have Properties</a:t>
            </a:r>
          </a:p>
        </p:txBody>
      </p:sp>
      <p:cxnSp>
        <p:nvCxnSpPr>
          <p:cNvPr id="82" name="Straight Arrow Connector 81">
            <a:extLst/>
          </p:cNvPr>
          <p:cNvCxnSpPr>
            <a:cxnSpLocks/>
          </p:cNvCxnSpPr>
          <p:nvPr/>
        </p:nvCxnSpPr>
        <p:spPr>
          <a:xfrm>
            <a:off x="8677368" y="3362669"/>
            <a:ext cx="0" cy="4500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4" name="Graphic 11" descr="Lis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4428" y="3873817"/>
            <a:ext cx="732048" cy="706668"/>
          </a:xfrm>
          <a:prstGeom prst="rect">
            <a:avLst/>
          </a:prstGeom>
        </p:spPr>
      </p:pic>
      <p:pic>
        <p:nvPicPr>
          <p:cNvPr id="85" name="Graphic 26" descr="Lis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0771" y="3868754"/>
            <a:ext cx="736984" cy="711429"/>
          </a:xfrm>
          <a:prstGeom prst="rect">
            <a:avLst/>
          </a:prstGeom>
        </p:spPr>
      </p:pic>
      <p:sp>
        <p:nvSpPr>
          <p:cNvPr id="86" name="TextBox 85">
            <a:extLst/>
          </p:cNvPr>
          <p:cNvSpPr txBox="1"/>
          <p:nvPr/>
        </p:nvSpPr>
        <p:spPr>
          <a:xfrm>
            <a:off x="6630730" y="3885026"/>
            <a:ext cx="1370139" cy="307604"/>
          </a:xfrm>
          <a:prstGeom prst="rect">
            <a:avLst/>
          </a:prstGeom>
          <a:noFill/>
        </p:spPr>
        <p:txBody>
          <a:bodyPr wrap="square" rtlCol="0">
            <a:spAutoFit/>
          </a:bodyPr>
          <a:lstStyle/>
          <a:p>
            <a:pPr defTabSz="914225"/>
            <a:r>
              <a:rPr lang="en-US" sz="1371" b="1" dirty="0">
                <a:solidFill>
                  <a:srgbClr val="353535"/>
                </a:solidFill>
                <a:latin typeface="Segoe UI Semilight"/>
              </a:rPr>
              <a:t>Node Table(s)</a:t>
            </a:r>
          </a:p>
        </p:txBody>
      </p:sp>
      <p:cxnSp>
        <p:nvCxnSpPr>
          <p:cNvPr id="87" name="Straight Arrow Connector 86"/>
          <p:cNvCxnSpPr>
            <a:cxnSpLocks/>
          </p:cNvCxnSpPr>
          <p:nvPr/>
        </p:nvCxnSpPr>
        <p:spPr>
          <a:xfrm flipH="1">
            <a:off x="7727624" y="4577423"/>
            <a:ext cx="379557" cy="3502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8" name="Straight Arrow Connector 87"/>
          <p:cNvCxnSpPr>
            <a:cxnSpLocks/>
          </p:cNvCxnSpPr>
          <p:nvPr/>
        </p:nvCxnSpPr>
        <p:spPr>
          <a:xfrm>
            <a:off x="9242599" y="4576138"/>
            <a:ext cx="349365" cy="3299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9" name="Connector: Curved 88"/>
          <p:cNvCxnSpPr>
            <a:cxnSpLocks/>
          </p:cNvCxnSpPr>
          <p:nvPr/>
        </p:nvCxnSpPr>
        <p:spPr>
          <a:xfrm rot="5400000">
            <a:off x="8690021" y="4276354"/>
            <a:ext cx="9983" cy="572642"/>
          </a:xfrm>
          <a:prstGeom prst="curvedConnector3">
            <a:avLst>
              <a:gd name="adj1" fmla="val 2389414"/>
            </a:avLst>
          </a:prstGeom>
          <a:ln>
            <a:tailEnd type="triangle"/>
          </a:ln>
        </p:spPr>
        <p:style>
          <a:lnRef idx="2">
            <a:schemeClr val="dk1"/>
          </a:lnRef>
          <a:fillRef idx="0">
            <a:schemeClr val="dk1"/>
          </a:fillRef>
          <a:effectRef idx="1">
            <a:schemeClr val="dk1"/>
          </a:effectRef>
          <a:fontRef idx="minor">
            <a:schemeClr val="tx1"/>
          </a:fontRef>
        </p:style>
      </p:cxnSp>
      <p:sp>
        <p:nvSpPr>
          <p:cNvPr id="90" name="TextBox 89">
            <a:extLst/>
          </p:cNvPr>
          <p:cNvSpPr txBox="1"/>
          <p:nvPr/>
        </p:nvSpPr>
        <p:spPr>
          <a:xfrm>
            <a:off x="7892429" y="4876404"/>
            <a:ext cx="1552172" cy="584436"/>
          </a:xfrm>
          <a:prstGeom prst="rect">
            <a:avLst/>
          </a:prstGeom>
          <a:noFill/>
        </p:spPr>
        <p:txBody>
          <a:bodyPr wrap="square" rtlCol="0">
            <a:spAutoFit/>
          </a:bodyPr>
          <a:lstStyle/>
          <a:p>
            <a:pPr algn="ctr" defTabSz="914225"/>
            <a:r>
              <a:rPr lang="en-US" sz="1567" dirty="0">
                <a:solidFill>
                  <a:srgbClr val="353535"/>
                </a:solidFill>
                <a:latin typeface="Segoe UI Semilight"/>
              </a:rPr>
              <a:t>Edges connect Nodes</a:t>
            </a:r>
          </a:p>
        </p:txBody>
      </p:sp>
      <p:sp>
        <p:nvSpPr>
          <p:cNvPr id="22" name="TextBox 21">
            <a:extLst>
              <a:ext uri="{FF2B5EF4-FFF2-40B4-BE49-F238E27FC236}">
                <a16:creationId xmlns:a16="http://schemas.microsoft.com/office/drawing/2014/main" id="{D7704281-C2AA-4AD1-AFEB-21DD5E7716A1}"/>
              </a:ext>
            </a:extLst>
          </p:cNvPr>
          <p:cNvSpPr txBox="1"/>
          <p:nvPr/>
        </p:nvSpPr>
        <p:spPr>
          <a:xfrm>
            <a:off x="9460906" y="3892829"/>
            <a:ext cx="1530250" cy="307604"/>
          </a:xfrm>
          <a:prstGeom prst="rect">
            <a:avLst/>
          </a:prstGeom>
          <a:noFill/>
        </p:spPr>
        <p:txBody>
          <a:bodyPr wrap="square" rtlCol="0">
            <a:spAutoFit/>
          </a:bodyPr>
          <a:lstStyle/>
          <a:p>
            <a:pPr defTabSz="914225"/>
            <a:r>
              <a:rPr lang="en-US" sz="1371" b="1" dirty="0">
                <a:solidFill>
                  <a:srgbClr val="353535"/>
                </a:solidFill>
                <a:latin typeface="Segoe UI Semilight"/>
              </a:rPr>
              <a:t>Edge Table(s)</a:t>
            </a:r>
          </a:p>
        </p:txBody>
      </p:sp>
      <p:sp>
        <p:nvSpPr>
          <p:cNvPr id="3" name="Rectangle 2">
            <a:extLst>
              <a:ext uri="{FF2B5EF4-FFF2-40B4-BE49-F238E27FC236}">
                <a16:creationId xmlns:a16="http://schemas.microsoft.com/office/drawing/2014/main" id="{87F85B50-AAF8-4BDE-9869-4821AE190877}"/>
              </a:ext>
            </a:extLst>
          </p:cNvPr>
          <p:cNvSpPr/>
          <p:nvPr/>
        </p:nvSpPr>
        <p:spPr bwMode="auto">
          <a:xfrm>
            <a:off x="7944427" y="3868754"/>
            <a:ext cx="1483328" cy="707383"/>
          </a:xfrm>
          <a:prstGeom prst="rect">
            <a:avLst/>
          </a:prstGeom>
          <a:noFill/>
          <a:ln>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pPr>
            <a:endParaRPr lang="en-US" sz="2000" b="1" dirty="0" err="1">
              <a:solidFill>
                <a:srgbClr val="353535"/>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894698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D1D91-1754-4202-83B6-DB396142C4C1}"/>
              </a:ext>
            </a:extLst>
          </p:cNvPr>
          <p:cNvSpPr/>
          <p:nvPr/>
        </p:nvSpPr>
        <p:spPr bwMode="auto">
          <a:xfrm>
            <a:off x="438253" y="3143434"/>
            <a:ext cx="2798837" cy="1458700"/>
          </a:xfrm>
          <a:prstGeom prst="rect">
            <a:avLst/>
          </a:prstGeom>
          <a:solidFill>
            <a:schemeClr val="bg1"/>
          </a:solidFill>
          <a:ln w="19050">
            <a:solidFill>
              <a:srgbClr val="0078D7"/>
            </a:solidFill>
          </a:ln>
        </p:spPr>
        <p:txBody>
          <a:bodyPr wrap="square" bIns="179234" rtlCol="0" anchor="b" anchorCtr="0">
            <a:noAutofit/>
          </a:bodyPr>
          <a:lstStyle/>
          <a:p>
            <a:pPr algn="ctr" defTabSz="895526">
              <a:defRPr/>
            </a:pPr>
            <a:endParaRPr lang="en-US" sz="1174" kern="0" dirty="0" err="1">
              <a:gradFill>
                <a:gsLst>
                  <a:gs pos="88182">
                    <a:srgbClr val="353535"/>
                  </a:gs>
                  <a:gs pos="69000">
                    <a:srgbClr val="353535"/>
                  </a:gs>
                </a:gsLst>
                <a:lin ang="5400000" scaled="0"/>
              </a:gradFill>
              <a:latin typeface="Segoe UI" charset="0"/>
              <a:ea typeface="MS PGothic" charset="0"/>
              <a:cs typeface="Segoe UI Semibold" panose="020B0702040204020203" pitchFamily="34" charset="0"/>
            </a:endParaRPr>
          </a:p>
        </p:txBody>
      </p:sp>
      <p:sp>
        <p:nvSpPr>
          <p:cNvPr id="2" name="Title 1">
            <a:extLst>
              <a:ext uri="{FF2B5EF4-FFF2-40B4-BE49-F238E27FC236}">
                <a16:creationId xmlns:a16="http://schemas.microsoft.com/office/drawing/2014/main" id="{A614050F-8E5F-417B-8F4B-BE661F1596B3}"/>
              </a:ext>
            </a:extLst>
          </p:cNvPr>
          <p:cNvSpPr>
            <a:spLocks noGrp="1"/>
          </p:cNvSpPr>
          <p:nvPr>
            <p:ph type="title"/>
          </p:nvPr>
        </p:nvSpPr>
        <p:spPr/>
        <p:txBody>
          <a:bodyPr/>
          <a:lstStyle/>
          <a:p>
            <a:r>
              <a:rPr lang="en-US" dirty="0"/>
              <a:t>Easy to consume </a:t>
            </a:r>
            <a:br>
              <a:rPr lang="en-US" dirty="0"/>
            </a:br>
            <a:r>
              <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Support for major BI tools</a:t>
            </a:r>
          </a:p>
        </p:txBody>
      </p:sp>
      <p:grpSp>
        <p:nvGrpSpPr>
          <p:cNvPr id="7" name="Group 6">
            <a:extLst>
              <a:ext uri="{FF2B5EF4-FFF2-40B4-BE49-F238E27FC236}">
                <a16:creationId xmlns:a16="http://schemas.microsoft.com/office/drawing/2014/main" id="{8B3341CC-1CB2-4D3E-BEF7-DE29D055FE2D}"/>
              </a:ext>
            </a:extLst>
          </p:cNvPr>
          <p:cNvGrpSpPr/>
          <p:nvPr/>
        </p:nvGrpSpPr>
        <p:grpSpPr>
          <a:xfrm>
            <a:off x="6705321" y="1602492"/>
            <a:ext cx="2823846" cy="1456374"/>
            <a:chOff x="-1525447" y="1427347"/>
            <a:chExt cx="4878128" cy="2515849"/>
          </a:xfrm>
        </p:grpSpPr>
        <p:grpSp>
          <p:nvGrpSpPr>
            <p:cNvPr id="8" name="Group 7">
              <a:extLst>
                <a:ext uri="{FF2B5EF4-FFF2-40B4-BE49-F238E27FC236}">
                  <a16:creationId xmlns:a16="http://schemas.microsoft.com/office/drawing/2014/main" id="{A7ED3A9F-C949-4F3F-9E6E-8D21B18F8604}"/>
                </a:ext>
              </a:extLst>
            </p:cNvPr>
            <p:cNvGrpSpPr/>
            <p:nvPr/>
          </p:nvGrpSpPr>
          <p:grpSpPr>
            <a:xfrm>
              <a:off x="-1525447" y="1427347"/>
              <a:ext cx="4878128" cy="2515849"/>
              <a:chOff x="2239261" y="3971492"/>
              <a:chExt cx="4508450" cy="2543608"/>
            </a:xfrm>
          </p:grpSpPr>
          <p:sp>
            <p:nvSpPr>
              <p:cNvPr id="10" name="Rectangle 9">
                <a:extLst>
                  <a:ext uri="{FF2B5EF4-FFF2-40B4-BE49-F238E27FC236}">
                    <a16:creationId xmlns:a16="http://schemas.microsoft.com/office/drawing/2014/main" id="{13239DE6-ABCF-4572-893F-552926ACAD6C}"/>
                  </a:ext>
                </a:extLst>
              </p:cNvPr>
              <p:cNvSpPr/>
              <p:nvPr/>
            </p:nvSpPr>
            <p:spPr bwMode="auto">
              <a:xfrm>
                <a:off x="2655409" y="3971492"/>
                <a:ext cx="3744020" cy="237276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11" name="Freeform 51">
                <a:extLst>
                  <a:ext uri="{FF2B5EF4-FFF2-40B4-BE49-F238E27FC236}">
                    <a16:creationId xmlns:a16="http://schemas.microsoft.com/office/drawing/2014/main" id="{6F51BA34-F7FF-4533-85F4-2D5E3953CD0C}"/>
                  </a:ext>
                </a:extLst>
              </p:cNvPr>
              <p:cNvSpPr>
                <a:spLocks/>
              </p:cNvSpPr>
              <p:nvPr/>
            </p:nvSpPr>
            <p:spPr bwMode="auto">
              <a:xfrm>
                <a:off x="2239261" y="6339340"/>
                <a:ext cx="4508450" cy="1757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12" name="Freeform: Shape 11">
                <a:extLst>
                  <a:ext uri="{FF2B5EF4-FFF2-40B4-BE49-F238E27FC236}">
                    <a16:creationId xmlns:a16="http://schemas.microsoft.com/office/drawing/2014/main" id="{96FE8AB9-0F7F-448C-B260-FE0C4A37A2B7}"/>
                  </a:ext>
                </a:extLst>
              </p:cNvPr>
              <p:cNvSpPr/>
              <p:nvPr/>
            </p:nvSpPr>
            <p:spPr bwMode="auto">
              <a:xfrm>
                <a:off x="3818583" y="3971492"/>
                <a:ext cx="2574744" cy="231559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grpSp>
        <p:pic>
          <p:nvPicPr>
            <p:cNvPr id="9" name="Picture 8">
              <a:extLst>
                <a:ext uri="{FF2B5EF4-FFF2-40B4-BE49-F238E27FC236}">
                  <a16:creationId xmlns:a16="http://schemas.microsoft.com/office/drawing/2014/main" id="{AA57A60D-A600-4431-AF7E-424A80E1E702}"/>
                </a:ext>
              </a:extLst>
            </p:cNvPr>
            <p:cNvPicPr>
              <a:picLocks noChangeAspect="1"/>
            </p:cNvPicPr>
            <p:nvPr/>
          </p:nvPicPr>
          <p:blipFill>
            <a:blip r:embed="rId3"/>
            <a:stretch>
              <a:fillRect/>
            </a:stretch>
          </p:blipFill>
          <p:spPr>
            <a:xfrm>
              <a:off x="-976431" y="1555984"/>
              <a:ext cx="3810439" cy="1881092"/>
            </a:xfrm>
            <a:prstGeom prst="rect">
              <a:avLst/>
            </a:prstGeom>
          </p:spPr>
        </p:pic>
      </p:grpSp>
      <p:pic>
        <p:nvPicPr>
          <p:cNvPr id="14" name="Picture 13" descr="A close up of a sign&#10;&#10;Description generated with high confidence">
            <a:extLst>
              <a:ext uri="{FF2B5EF4-FFF2-40B4-BE49-F238E27FC236}">
                <a16:creationId xmlns:a16="http://schemas.microsoft.com/office/drawing/2014/main" id="{7C82DBEE-D0BD-4B83-9202-13E64B573D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713" t="16683" r="28119" b="13857"/>
          <a:stretch/>
        </p:blipFill>
        <p:spPr>
          <a:xfrm>
            <a:off x="5766587" y="3566732"/>
            <a:ext cx="798719" cy="652226"/>
          </a:xfrm>
          <a:prstGeom prst="rect">
            <a:avLst/>
          </a:prstGeom>
        </p:spPr>
      </p:pic>
      <p:grpSp>
        <p:nvGrpSpPr>
          <p:cNvPr id="33" name="Group 32">
            <a:extLst>
              <a:ext uri="{FF2B5EF4-FFF2-40B4-BE49-F238E27FC236}">
                <a16:creationId xmlns:a16="http://schemas.microsoft.com/office/drawing/2014/main" id="{85EB3EAE-35B3-4106-90CD-77FD4572D88C}"/>
              </a:ext>
            </a:extLst>
          </p:cNvPr>
          <p:cNvGrpSpPr/>
          <p:nvPr/>
        </p:nvGrpSpPr>
        <p:grpSpPr>
          <a:xfrm>
            <a:off x="6705321" y="3249709"/>
            <a:ext cx="2823846" cy="1456374"/>
            <a:chOff x="6732318" y="3598112"/>
            <a:chExt cx="2824247" cy="1456580"/>
          </a:xfrm>
        </p:grpSpPr>
        <p:grpSp>
          <p:nvGrpSpPr>
            <p:cNvPr id="19" name="Group 18">
              <a:extLst>
                <a:ext uri="{FF2B5EF4-FFF2-40B4-BE49-F238E27FC236}">
                  <a16:creationId xmlns:a16="http://schemas.microsoft.com/office/drawing/2014/main" id="{3DF9ACC5-E17E-4685-A9B7-FD63149F51E1}"/>
                </a:ext>
              </a:extLst>
            </p:cNvPr>
            <p:cNvGrpSpPr/>
            <p:nvPr/>
          </p:nvGrpSpPr>
          <p:grpSpPr>
            <a:xfrm>
              <a:off x="6732318" y="3598112"/>
              <a:ext cx="2824247" cy="1456580"/>
              <a:chOff x="2239261" y="3971492"/>
              <a:chExt cx="4508450" cy="2543608"/>
            </a:xfrm>
          </p:grpSpPr>
          <p:sp>
            <p:nvSpPr>
              <p:cNvPr id="21" name="Rectangle 20">
                <a:extLst>
                  <a:ext uri="{FF2B5EF4-FFF2-40B4-BE49-F238E27FC236}">
                    <a16:creationId xmlns:a16="http://schemas.microsoft.com/office/drawing/2014/main" id="{F33B6D27-B15A-4558-A676-D8E582774ECA}"/>
                  </a:ext>
                </a:extLst>
              </p:cNvPr>
              <p:cNvSpPr/>
              <p:nvPr/>
            </p:nvSpPr>
            <p:spPr bwMode="auto">
              <a:xfrm>
                <a:off x="2655409" y="3971492"/>
                <a:ext cx="3744020" cy="237276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22" name="Freeform 51">
                <a:extLst>
                  <a:ext uri="{FF2B5EF4-FFF2-40B4-BE49-F238E27FC236}">
                    <a16:creationId xmlns:a16="http://schemas.microsoft.com/office/drawing/2014/main" id="{4D9F4716-7721-48E3-BB53-C950CE83E143}"/>
                  </a:ext>
                </a:extLst>
              </p:cNvPr>
              <p:cNvSpPr>
                <a:spLocks/>
              </p:cNvSpPr>
              <p:nvPr/>
            </p:nvSpPr>
            <p:spPr bwMode="auto">
              <a:xfrm>
                <a:off x="2239261" y="6339340"/>
                <a:ext cx="4508450" cy="1757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23" name="Freeform: Shape 22">
                <a:extLst>
                  <a:ext uri="{FF2B5EF4-FFF2-40B4-BE49-F238E27FC236}">
                    <a16:creationId xmlns:a16="http://schemas.microsoft.com/office/drawing/2014/main" id="{C6E13349-9863-4680-AE07-937E93FDA1FD}"/>
                  </a:ext>
                </a:extLst>
              </p:cNvPr>
              <p:cNvSpPr/>
              <p:nvPr/>
            </p:nvSpPr>
            <p:spPr bwMode="auto">
              <a:xfrm>
                <a:off x="3818583" y="3971492"/>
                <a:ext cx="2574744" cy="231559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grpSp>
        <p:pic>
          <p:nvPicPr>
            <p:cNvPr id="17" name="Picture 16" descr="A picture containing screenshot&#10;&#10;Description generated with very high confidence">
              <a:extLst>
                <a:ext uri="{FF2B5EF4-FFF2-40B4-BE49-F238E27FC236}">
                  <a16:creationId xmlns:a16="http://schemas.microsoft.com/office/drawing/2014/main" id="{4F86340D-AB6C-4304-A9FA-5EA44CF8F8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3749" y="3650367"/>
              <a:ext cx="2178526" cy="1258098"/>
            </a:xfrm>
            <a:prstGeom prst="rect">
              <a:avLst/>
            </a:prstGeom>
          </p:spPr>
        </p:pic>
      </p:grpSp>
      <p:grpSp>
        <p:nvGrpSpPr>
          <p:cNvPr id="34" name="Group 33">
            <a:extLst>
              <a:ext uri="{FF2B5EF4-FFF2-40B4-BE49-F238E27FC236}">
                <a16:creationId xmlns:a16="http://schemas.microsoft.com/office/drawing/2014/main" id="{5AB09281-5202-4575-AF30-393A078C7BE7}"/>
              </a:ext>
            </a:extLst>
          </p:cNvPr>
          <p:cNvGrpSpPr/>
          <p:nvPr/>
        </p:nvGrpSpPr>
        <p:grpSpPr>
          <a:xfrm>
            <a:off x="6705321" y="4896926"/>
            <a:ext cx="2823846" cy="1456374"/>
            <a:chOff x="6884718" y="5255755"/>
            <a:chExt cx="2824247" cy="1456580"/>
          </a:xfrm>
        </p:grpSpPr>
        <p:grpSp>
          <p:nvGrpSpPr>
            <p:cNvPr id="27" name="Group 26">
              <a:extLst>
                <a:ext uri="{FF2B5EF4-FFF2-40B4-BE49-F238E27FC236}">
                  <a16:creationId xmlns:a16="http://schemas.microsoft.com/office/drawing/2014/main" id="{3DB5C4FA-93F7-4861-A50C-9337B5BB808E}"/>
                </a:ext>
              </a:extLst>
            </p:cNvPr>
            <p:cNvGrpSpPr/>
            <p:nvPr/>
          </p:nvGrpSpPr>
          <p:grpSpPr>
            <a:xfrm>
              <a:off x="6884718" y="5255755"/>
              <a:ext cx="2824247" cy="1456580"/>
              <a:chOff x="2239261" y="3971492"/>
              <a:chExt cx="4508450" cy="2543608"/>
            </a:xfrm>
          </p:grpSpPr>
          <p:sp>
            <p:nvSpPr>
              <p:cNvPr id="28" name="Rectangle 27">
                <a:extLst>
                  <a:ext uri="{FF2B5EF4-FFF2-40B4-BE49-F238E27FC236}">
                    <a16:creationId xmlns:a16="http://schemas.microsoft.com/office/drawing/2014/main" id="{98C8D54F-4181-43F2-88E5-0BD8A4E2C92A}"/>
                  </a:ext>
                </a:extLst>
              </p:cNvPr>
              <p:cNvSpPr/>
              <p:nvPr/>
            </p:nvSpPr>
            <p:spPr bwMode="auto">
              <a:xfrm>
                <a:off x="2655409" y="3971492"/>
                <a:ext cx="3744020" cy="237276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29" name="Freeform 51">
                <a:extLst>
                  <a:ext uri="{FF2B5EF4-FFF2-40B4-BE49-F238E27FC236}">
                    <a16:creationId xmlns:a16="http://schemas.microsoft.com/office/drawing/2014/main" id="{93931359-2C16-435D-8325-F20D23920A50}"/>
                  </a:ext>
                </a:extLst>
              </p:cNvPr>
              <p:cNvSpPr>
                <a:spLocks/>
              </p:cNvSpPr>
              <p:nvPr/>
            </p:nvSpPr>
            <p:spPr bwMode="auto">
              <a:xfrm>
                <a:off x="2239261" y="6339340"/>
                <a:ext cx="4508450" cy="1757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30" name="Freeform: Shape 29">
                <a:extLst>
                  <a:ext uri="{FF2B5EF4-FFF2-40B4-BE49-F238E27FC236}">
                    <a16:creationId xmlns:a16="http://schemas.microsoft.com/office/drawing/2014/main" id="{6E7A4655-60F9-4678-AE7F-1E79F59F77BC}"/>
                  </a:ext>
                </a:extLst>
              </p:cNvPr>
              <p:cNvSpPr/>
              <p:nvPr/>
            </p:nvSpPr>
            <p:spPr bwMode="auto">
              <a:xfrm>
                <a:off x="3818583" y="3971492"/>
                <a:ext cx="2574744" cy="231559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grpSp>
        <p:pic>
          <p:nvPicPr>
            <p:cNvPr id="26" name="Picture 25" descr="A picture containing screenshot&#10;&#10;Description generated with very high confidence">
              <a:extLst>
                <a:ext uri="{FF2B5EF4-FFF2-40B4-BE49-F238E27FC236}">
                  <a16:creationId xmlns:a16="http://schemas.microsoft.com/office/drawing/2014/main" id="{2ED88FB5-8C24-416D-96CF-DB7FC2570E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293" y="5349498"/>
              <a:ext cx="2080804" cy="1164355"/>
            </a:xfrm>
            <a:prstGeom prst="rect">
              <a:avLst/>
            </a:prstGeom>
          </p:spPr>
        </p:pic>
      </p:grpSp>
      <p:pic>
        <p:nvPicPr>
          <p:cNvPr id="32" name="Picture 31">
            <a:extLst>
              <a:ext uri="{FF2B5EF4-FFF2-40B4-BE49-F238E27FC236}">
                <a16:creationId xmlns:a16="http://schemas.microsoft.com/office/drawing/2014/main" id="{2229D1B7-8CEC-44B9-92F6-18C492E53614}"/>
              </a:ext>
            </a:extLst>
          </p:cNvPr>
          <p:cNvPicPr>
            <a:picLocks noChangeAspect="1"/>
          </p:cNvPicPr>
          <p:nvPr/>
        </p:nvPicPr>
        <p:blipFill>
          <a:blip r:embed="rId7"/>
          <a:stretch>
            <a:fillRect/>
          </a:stretch>
        </p:blipFill>
        <p:spPr>
          <a:xfrm>
            <a:off x="5802909" y="5165050"/>
            <a:ext cx="621182" cy="633362"/>
          </a:xfrm>
          <a:prstGeom prst="rect">
            <a:avLst/>
          </a:prstGeom>
        </p:spPr>
      </p:pic>
      <p:sp>
        <p:nvSpPr>
          <p:cNvPr id="35" name="TextBox 34">
            <a:extLst>
              <a:ext uri="{FF2B5EF4-FFF2-40B4-BE49-F238E27FC236}">
                <a16:creationId xmlns:a16="http://schemas.microsoft.com/office/drawing/2014/main" id="{431453F5-7375-4EEF-ADC1-ADEB9520EC86}"/>
              </a:ext>
            </a:extLst>
          </p:cNvPr>
          <p:cNvSpPr txBox="1"/>
          <p:nvPr/>
        </p:nvSpPr>
        <p:spPr>
          <a:xfrm>
            <a:off x="9850127" y="2074003"/>
            <a:ext cx="1031213" cy="362072"/>
          </a:xfrm>
          <a:prstGeom prst="rect">
            <a:avLst/>
          </a:prstGeom>
        </p:spPr>
        <p:txBody>
          <a:bodyPr wrap="none" rtlCol="0">
            <a:spAutoFit/>
          </a:bodyPr>
          <a:lstStyle/>
          <a:p>
            <a:pPr defTabSz="895526">
              <a:defRPr/>
            </a:pPr>
            <a:r>
              <a:rPr lang="en-US" sz="1765" kern="0" dirty="0">
                <a:gradFill>
                  <a:gsLst>
                    <a:gs pos="5439">
                      <a:srgbClr val="505050"/>
                    </a:gs>
                    <a:gs pos="100000">
                      <a:srgbClr val="505050"/>
                    </a:gs>
                  </a:gsLst>
                  <a:lin ang="0" scaled="0"/>
                </a:gradFill>
                <a:latin typeface="Segoe UI Semilight" panose="020B0402040204020203" pitchFamily="34" charset="0"/>
                <a:ea typeface="MS PGothic" charset="0"/>
                <a:cs typeface="Segoe UI Semilight" panose="020B0402040204020203" pitchFamily="34" charset="0"/>
              </a:rPr>
              <a:t>Power BI</a:t>
            </a:r>
          </a:p>
        </p:txBody>
      </p:sp>
      <p:sp>
        <p:nvSpPr>
          <p:cNvPr id="36" name="TextBox 35">
            <a:extLst>
              <a:ext uri="{FF2B5EF4-FFF2-40B4-BE49-F238E27FC236}">
                <a16:creationId xmlns:a16="http://schemas.microsoft.com/office/drawing/2014/main" id="{EE340022-3AD0-494D-831B-0FD5D255D507}"/>
              </a:ext>
            </a:extLst>
          </p:cNvPr>
          <p:cNvSpPr txBox="1"/>
          <p:nvPr/>
        </p:nvSpPr>
        <p:spPr>
          <a:xfrm>
            <a:off x="9850127" y="5238169"/>
            <a:ext cx="1950935" cy="633625"/>
          </a:xfrm>
          <a:prstGeom prst="rect">
            <a:avLst/>
          </a:prstGeom>
        </p:spPr>
        <p:txBody>
          <a:bodyPr wrap="square" rtlCol="0">
            <a:spAutoFit/>
          </a:bodyPr>
          <a:lstStyle/>
          <a:p>
            <a:pPr defTabSz="895526">
              <a:defRPr/>
            </a:pPr>
            <a:r>
              <a:rPr lang="en-US" sz="1765" kern="0" dirty="0">
                <a:gradFill>
                  <a:gsLst>
                    <a:gs pos="5439">
                      <a:srgbClr val="505050"/>
                    </a:gs>
                    <a:gs pos="100000">
                      <a:srgbClr val="505050"/>
                    </a:gs>
                  </a:gsLst>
                  <a:lin ang="0" scaled="0"/>
                </a:gradFill>
                <a:latin typeface="Segoe UI Semilight" panose="020B0402040204020203" pitchFamily="34" charset="0"/>
                <a:ea typeface="MS PGothic" charset="0"/>
                <a:cs typeface="Segoe UI Semilight" panose="020B0402040204020203" pitchFamily="34" charset="0"/>
              </a:rPr>
              <a:t>Other third-party tools &amp; services</a:t>
            </a:r>
          </a:p>
        </p:txBody>
      </p:sp>
      <p:sp>
        <p:nvSpPr>
          <p:cNvPr id="37" name="TextBox 36">
            <a:extLst>
              <a:ext uri="{FF2B5EF4-FFF2-40B4-BE49-F238E27FC236}">
                <a16:creationId xmlns:a16="http://schemas.microsoft.com/office/drawing/2014/main" id="{E26960D4-5FDC-4E7A-BA21-CF7117438DB0}"/>
              </a:ext>
            </a:extLst>
          </p:cNvPr>
          <p:cNvSpPr txBox="1"/>
          <p:nvPr/>
        </p:nvSpPr>
        <p:spPr>
          <a:xfrm>
            <a:off x="9850127" y="3748500"/>
            <a:ext cx="668773" cy="363946"/>
          </a:xfrm>
          <a:prstGeom prst="rect">
            <a:avLst/>
          </a:prstGeom>
        </p:spPr>
        <p:txBody>
          <a:bodyPr wrap="none" rtlCol="0">
            <a:spAutoFit/>
          </a:bodyPr>
          <a:lstStyle/>
          <a:p>
            <a:pPr defTabSz="895526">
              <a:defRPr/>
            </a:pPr>
            <a:r>
              <a:rPr lang="en-US" sz="1765" kern="0" dirty="0">
                <a:gradFill>
                  <a:gsLst>
                    <a:gs pos="5439">
                      <a:srgbClr val="505050"/>
                    </a:gs>
                    <a:gs pos="100000">
                      <a:srgbClr val="505050"/>
                    </a:gs>
                  </a:gsLst>
                  <a:lin ang="0" scaled="0"/>
                </a:gradFill>
                <a:latin typeface="Segoe UI Semilight" panose="020B0402040204020203" pitchFamily="34" charset="0"/>
                <a:ea typeface="MS PGothic" charset="0"/>
                <a:cs typeface="Segoe UI Semilight" panose="020B0402040204020203" pitchFamily="34" charset="0"/>
              </a:rPr>
              <a:t>Excel</a:t>
            </a:r>
          </a:p>
        </p:txBody>
      </p:sp>
      <p:cxnSp>
        <p:nvCxnSpPr>
          <p:cNvPr id="39" name="Straight Connector 38">
            <a:extLst>
              <a:ext uri="{FF2B5EF4-FFF2-40B4-BE49-F238E27FC236}">
                <a16:creationId xmlns:a16="http://schemas.microsoft.com/office/drawing/2014/main" id="{BE8FDDE2-7B05-4653-A2DF-8662C7F0EAB5}"/>
              </a:ext>
            </a:extLst>
          </p:cNvPr>
          <p:cNvCxnSpPr>
            <a:cxnSpLocks/>
          </p:cNvCxnSpPr>
          <p:nvPr/>
        </p:nvCxnSpPr>
        <p:spPr>
          <a:xfrm flipV="1">
            <a:off x="3446256" y="2590158"/>
            <a:ext cx="2091658" cy="1175313"/>
          </a:xfrm>
          <a:prstGeom prst="line">
            <a:avLst/>
          </a:prstGeom>
          <a:noFill/>
          <a:ln w="19050" cap="flat" cmpd="sng" algn="ctr">
            <a:solidFill>
              <a:schemeClr val="tx2"/>
            </a:solidFill>
            <a:prstDash val="solid"/>
            <a:tailEnd type="triangle"/>
          </a:ln>
          <a:effectLst/>
        </p:spPr>
      </p:cxnSp>
      <p:cxnSp>
        <p:nvCxnSpPr>
          <p:cNvPr id="42" name="Straight Connector 41">
            <a:extLst>
              <a:ext uri="{FF2B5EF4-FFF2-40B4-BE49-F238E27FC236}">
                <a16:creationId xmlns:a16="http://schemas.microsoft.com/office/drawing/2014/main" id="{497F860A-407B-429D-A8E2-F9D928BD60AF}"/>
              </a:ext>
            </a:extLst>
          </p:cNvPr>
          <p:cNvCxnSpPr>
            <a:cxnSpLocks/>
          </p:cNvCxnSpPr>
          <p:nvPr/>
        </p:nvCxnSpPr>
        <p:spPr>
          <a:xfrm>
            <a:off x="3426335" y="3925110"/>
            <a:ext cx="2131499" cy="0"/>
          </a:xfrm>
          <a:prstGeom prst="line">
            <a:avLst/>
          </a:prstGeom>
          <a:noFill/>
          <a:ln w="19050" cap="flat" cmpd="sng" algn="ctr">
            <a:solidFill>
              <a:schemeClr val="tx2"/>
            </a:solidFill>
            <a:prstDash val="solid"/>
            <a:tailEnd type="triangle"/>
          </a:ln>
          <a:effectLst/>
        </p:spPr>
      </p:cxnSp>
      <p:sp>
        <p:nvSpPr>
          <p:cNvPr id="44" name="TextBox 43">
            <a:extLst>
              <a:ext uri="{FF2B5EF4-FFF2-40B4-BE49-F238E27FC236}">
                <a16:creationId xmlns:a16="http://schemas.microsoft.com/office/drawing/2014/main" id="{1A6A10DD-B14A-4955-977D-57BDCF2CE44B}"/>
              </a:ext>
            </a:extLst>
          </p:cNvPr>
          <p:cNvSpPr txBox="1"/>
          <p:nvPr/>
        </p:nvSpPr>
        <p:spPr>
          <a:xfrm>
            <a:off x="406454" y="3743624"/>
            <a:ext cx="1933954" cy="579315"/>
          </a:xfrm>
          <a:prstGeom prst="rect">
            <a:avLst/>
          </a:prstGeom>
          <a:noFill/>
        </p:spPr>
        <p:txBody>
          <a:bodyPr wrap="square" rtlCol="0">
            <a:spAutoFit/>
          </a:bodyPr>
          <a:lstStyle/>
          <a:p>
            <a:pPr algn="r" defTabSz="914225">
              <a:lnSpc>
                <a:spcPct val="90000"/>
              </a:lnSpc>
              <a:defRPr/>
            </a:pPr>
            <a:r>
              <a:rPr lang="en-US" sz="1765" kern="0" dirty="0">
                <a:gradFill>
                  <a:gsLst>
                    <a:gs pos="5439">
                      <a:srgbClr val="505050"/>
                    </a:gs>
                    <a:gs pos="100000">
                      <a:srgbClr val="505050"/>
                    </a:gs>
                  </a:gsLst>
                  <a:lin ang="0" scaled="0"/>
                </a:gradFill>
                <a:latin typeface="Segoe UI Semilight" panose="020B0402040204020203" pitchFamily="34" charset="0"/>
                <a:ea typeface="MS PGothic" charset="0"/>
                <a:cs typeface="Segoe UI Semilight" panose="020B0402040204020203" pitchFamily="34" charset="0"/>
              </a:rPr>
              <a:t>SQL Server Analysis Services</a:t>
            </a:r>
          </a:p>
        </p:txBody>
      </p:sp>
      <p:sp>
        <p:nvSpPr>
          <p:cNvPr id="38" name="Freeform 39">
            <a:extLst>
              <a:ext uri="{FF2B5EF4-FFF2-40B4-BE49-F238E27FC236}">
                <a16:creationId xmlns:a16="http://schemas.microsoft.com/office/drawing/2014/main" id="{6C304E3A-0EC9-4EA7-BCCB-40A970D4FFB3}"/>
              </a:ext>
            </a:extLst>
          </p:cNvPr>
          <p:cNvSpPr>
            <a:spLocks/>
          </p:cNvSpPr>
          <p:nvPr/>
        </p:nvSpPr>
        <p:spPr bwMode="auto">
          <a:xfrm>
            <a:off x="2402516" y="3531683"/>
            <a:ext cx="611091" cy="708739"/>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noFill/>
          <a:ln w="15875">
            <a:solidFill>
              <a:srgbClr val="0078D7"/>
            </a:solidFill>
          </a:ln>
        </p:spPr>
        <p:txBody>
          <a:bodyPr vert="horz" wrap="square" lIns="89617" tIns="44808" rIns="89617" bIns="44808" numCol="1" anchor="t" anchorCtr="0" compatLnSpc="1">
            <a:prstTxWarp prst="textNoShape">
              <a:avLst/>
            </a:prstTxWarp>
            <a:noAutofit/>
          </a:bodyPr>
          <a:lstStyle/>
          <a:p>
            <a:pPr defTabSz="896042">
              <a:defRPr/>
            </a:pPr>
            <a:endParaRPr lang="en-US" sz="1765" kern="0" dirty="0">
              <a:solidFill>
                <a:sysClr val="windowText" lastClr="000000"/>
              </a:solidFill>
              <a:latin typeface="Segoe UI"/>
              <a:ea typeface="MS PGothic" charset="0"/>
            </a:endParaRPr>
          </a:p>
        </p:txBody>
      </p:sp>
      <p:sp>
        <p:nvSpPr>
          <p:cNvPr id="41" name="TextBox 40">
            <a:extLst>
              <a:ext uri="{FF2B5EF4-FFF2-40B4-BE49-F238E27FC236}">
                <a16:creationId xmlns:a16="http://schemas.microsoft.com/office/drawing/2014/main" id="{0E2A764D-EFA1-482D-BB0D-A92665277791}"/>
              </a:ext>
            </a:extLst>
          </p:cNvPr>
          <p:cNvSpPr txBox="1"/>
          <p:nvPr/>
        </p:nvSpPr>
        <p:spPr>
          <a:xfrm>
            <a:off x="1297775" y="3458978"/>
            <a:ext cx="1042634" cy="362072"/>
          </a:xfrm>
          <a:prstGeom prst="rect">
            <a:avLst/>
          </a:prstGeom>
          <a:noFill/>
        </p:spPr>
        <p:txBody>
          <a:bodyPr wrap="square" rtlCol="0">
            <a:spAutoFit/>
          </a:bodyPr>
          <a:lstStyle/>
          <a:p>
            <a:pPr algn="r" defTabSz="914225">
              <a:lnSpc>
                <a:spcPct val="90000"/>
              </a:lnSpc>
              <a:defRPr/>
            </a:pPr>
            <a:r>
              <a:rPr lang="en-US" sz="1961" kern="0" dirty="0">
                <a:gradFill>
                  <a:gsLst>
                    <a:gs pos="97177">
                      <a:srgbClr val="0078D7"/>
                    </a:gs>
                    <a:gs pos="85321">
                      <a:srgbClr val="0078D7"/>
                    </a:gs>
                  </a:gsLst>
                  <a:lin ang="0" scaled="0"/>
                </a:gradFill>
                <a:latin typeface="Segoe UI Semibold" panose="020B0702040204020203" pitchFamily="34" charset="0"/>
                <a:ea typeface="MS PGothic" charset="0"/>
                <a:cs typeface="Segoe UI Semibold" panose="020B0702040204020203" pitchFamily="34" charset="0"/>
              </a:rPr>
              <a:t>SSAS</a:t>
            </a:r>
          </a:p>
        </p:txBody>
      </p:sp>
      <p:sp>
        <p:nvSpPr>
          <p:cNvPr id="43" name="Freeform 271">
            <a:extLst>
              <a:ext uri="{FF2B5EF4-FFF2-40B4-BE49-F238E27FC236}">
                <a16:creationId xmlns:a16="http://schemas.microsoft.com/office/drawing/2014/main" id="{57569614-233F-40F0-843A-D514E078915D}"/>
              </a:ext>
            </a:extLst>
          </p:cNvPr>
          <p:cNvSpPr/>
          <p:nvPr/>
        </p:nvSpPr>
        <p:spPr>
          <a:xfrm>
            <a:off x="5752085" y="2050976"/>
            <a:ext cx="552738" cy="417315"/>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cmpd="sng" algn="ctr">
            <a:noFill/>
            <a:prstDash val="solid"/>
          </a:ln>
          <a:effectLst/>
        </p:spPr>
        <p:txBody>
          <a:bodyPr wrap="square" rtlCol="0" anchor="ctr">
            <a:noAutofit/>
          </a:bodyPr>
          <a:lstStyle/>
          <a:p>
            <a:pPr algn="ctr" defTabSz="913523">
              <a:defRPr/>
            </a:pPr>
            <a:endParaRPr lang="en-US" kern="0">
              <a:gradFill>
                <a:gsLst>
                  <a:gs pos="100000">
                    <a:srgbClr val="FFFFFF"/>
                  </a:gs>
                  <a:gs pos="31000">
                    <a:srgbClr val="FFFFFF"/>
                  </a:gs>
                </a:gsLst>
                <a:lin ang="5400000" scaled="0"/>
              </a:gradFill>
              <a:latin typeface="Segoe UI Semilight"/>
              <a:ea typeface="MS PGothic" charset="0"/>
            </a:endParaRPr>
          </a:p>
        </p:txBody>
      </p:sp>
      <p:cxnSp>
        <p:nvCxnSpPr>
          <p:cNvPr id="45" name="Straight Connector 44">
            <a:extLst>
              <a:ext uri="{FF2B5EF4-FFF2-40B4-BE49-F238E27FC236}">
                <a16:creationId xmlns:a16="http://schemas.microsoft.com/office/drawing/2014/main" id="{73C02173-D469-49D6-8EC6-9B07B4C650B7}"/>
              </a:ext>
            </a:extLst>
          </p:cNvPr>
          <p:cNvCxnSpPr>
            <a:cxnSpLocks/>
          </p:cNvCxnSpPr>
          <p:nvPr/>
        </p:nvCxnSpPr>
        <p:spPr>
          <a:xfrm>
            <a:off x="3446256" y="4054319"/>
            <a:ext cx="2091658" cy="1175313"/>
          </a:xfrm>
          <a:prstGeom prst="line">
            <a:avLst/>
          </a:prstGeom>
          <a:noFill/>
          <a:ln w="19050" cap="flat" cmpd="sng" algn="ctr">
            <a:solidFill>
              <a:schemeClr val="tx2"/>
            </a:solidFill>
            <a:prstDash val="solid"/>
            <a:tailEnd type="triangle"/>
          </a:ln>
          <a:effectLst/>
        </p:spPr>
      </p:cxnSp>
    </p:spTree>
    <p:extLst>
      <p:ext uri="{BB962C8B-B14F-4D97-AF65-F5344CB8AC3E}">
        <p14:creationId xmlns:p14="http://schemas.microsoft.com/office/powerpoint/2010/main" val="160519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BEC300-7D10-4BAE-A42B-A41CB5E6DFBA}"/>
              </a:ext>
            </a:extLst>
          </p:cNvPr>
          <p:cNvSpPr/>
          <p:nvPr/>
        </p:nvSpPr>
        <p:spPr bwMode="auto">
          <a:xfrm>
            <a:off x="256752" y="2533777"/>
            <a:ext cx="5674171" cy="3987235"/>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0" y="38222"/>
            <a:ext cx="12192000" cy="985855"/>
          </a:xfrm>
          <a:solidFill>
            <a:srgbClr val="002060"/>
          </a:solidFill>
        </p:spPr>
        <p:txBody>
          <a:bodyPr/>
          <a:lstStyle/>
          <a:p>
            <a:r>
              <a:rPr lang="en-US" dirty="0">
                <a:solidFill>
                  <a:schemeClr val="bg1"/>
                </a:solidFill>
              </a:rPr>
              <a:t>DDL Extensions</a:t>
            </a:r>
          </a:p>
        </p:txBody>
      </p:sp>
      <p:sp>
        <p:nvSpPr>
          <p:cNvPr id="10" name="Content Placeholder 9"/>
          <p:cNvSpPr>
            <a:spLocks noGrp="1"/>
          </p:cNvSpPr>
          <p:nvPr>
            <p:ph type="body" sz="quarter" idx="10"/>
          </p:nvPr>
        </p:nvSpPr>
        <p:spPr>
          <a:xfrm>
            <a:off x="219218" y="1115400"/>
            <a:ext cx="5825935" cy="1459039"/>
          </a:xfrm>
        </p:spPr>
        <p:txBody>
          <a:bodyPr/>
          <a:lstStyle/>
          <a:p>
            <a:pPr marL="571390" indent="-571390">
              <a:buFont typeface="Arial" panose="020B0604020202020204" pitchFamily="34" charset="0"/>
              <a:buChar char="•"/>
            </a:pPr>
            <a:r>
              <a:rPr lang="en-US" sz="2800" dirty="0">
                <a:solidFill>
                  <a:srgbClr val="002060"/>
                </a:solidFill>
              </a:rPr>
              <a:t>Create node and edge tables</a:t>
            </a:r>
          </a:p>
          <a:p>
            <a:pPr marL="571390" indent="-571390">
              <a:buFont typeface="Arial" panose="020B0604020202020204" pitchFamily="34" charset="0"/>
              <a:buChar char="•"/>
            </a:pPr>
            <a:r>
              <a:rPr lang="en-US" sz="2800" dirty="0">
                <a:solidFill>
                  <a:srgbClr val="002060"/>
                </a:solidFill>
              </a:rPr>
              <a:t>Properties associated with nodes and edges</a:t>
            </a:r>
          </a:p>
        </p:txBody>
      </p:sp>
      <p:sp>
        <p:nvSpPr>
          <p:cNvPr id="3" name="Rectangle 2"/>
          <p:cNvSpPr/>
          <p:nvPr/>
        </p:nvSpPr>
        <p:spPr>
          <a:xfrm>
            <a:off x="205907" y="2766757"/>
            <a:ext cx="4938740" cy="3464795"/>
          </a:xfrm>
          <a:prstGeom prst="rect">
            <a:avLst/>
          </a:prstGeom>
        </p:spPr>
        <p:txBody>
          <a:bodyPr wrap="square">
            <a:spAutoFit/>
          </a:bodyPr>
          <a:lstStyle/>
          <a:p>
            <a:pPr marL="342768" defTabSz="914225"/>
            <a:r>
              <a:rPr lang="en-US" sz="1765" dirty="0">
                <a:solidFill>
                  <a:srgbClr val="0000FF"/>
                </a:solidFill>
                <a:latin typeface="Consolas" panose="020B0609020204030204" pitchFamily="49" charset="0"/>
                <a:ea typeface="Calibri" panose="020F0502020204030204" pitchFamily="34" charset="0"/>
              </a:rPr>
              <a:t>CREATE TABLE</a:t>
            </a:r>
            <a:r>
              <a:rPr lang="en-US" sz="1765" dirty="0">
                <a:solidFill>
                  <a:srgbClr val="FFFFFF"/>
                </a:solidFill>
                <a:latin typeface="Consolas" panose="020B0609020204030204" pitchFamily="49" charset="0"/>
                <a:ea typeface="Calibri" panose="020F0502020204030204" pitchFamily="34" charset="0"/>
              </a:rPr>
              <a:t> Product </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ID </a:t>
            </a:r>
            <a:r>
              <a:rPr lang="en-US" sz="1765" dirty="0">
                <a:solidFill>
                  <a:srgbClr val="0000FF"/>
                </a:solidFill>
                <a:latin typeface="Consolas" panose="020B0609020204030204" pitchFamily="49" charset="0"/>
                <a:ea typeface="Calibri" panose="020F0502020204030204" pitchFamily="34" charset="0"/>
              </a:rPr>
              <a:t>INTEGER PRIMARY KEY</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 name </a:t>
            </a:r>
            <a:r>
              <a:rPr lang="en-US" sz="1765" dirty="0">
                <a:solidFill>
                  <a:srgbClr val="0000FF"/>
                </a:solidFill>
                <a:latin typeface="Consolas" panose="020B0609020204030204" pitchFamily="49" charset="0"/>
                <a:ea typeface="Calibri" panose="020F0502020204030204" pitchFamily="34" charset="0"/>
              </a:rPr>
              <a:t>VARCHAR</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100</a:t>
            </a:r>
            <a:r>
              <a:rPr lang="en-US" sz="1765" dirty="0">
                <a:solidFill>
                  <a:srgbClr val="808080"/>
                </a:solidFill>
                <a:latin typeface="Consolas" panose="020B0609020204030204" pitchFamily="49" charset="0"/>
                <a:ea typeface="Calibri" panose="020F0502020204030204" pitchFamily="34" charset="0"/>
              </a:rPr>
              <a:t>)) </a:t>
            </a:r>
            <a:r>
              <a:rPr lang="en-US" sz="1765" dirty="0">
                <a:solidFill>
                  <a:srgbClr val="0000FF"/>
                </a:solidFill>
                <a:highlight>
                  <a:srgbClr val="00FFFF"/>
                </a:highlight>
                <a:latin typeface="Consolas" panose="020B0609020204030204" pitchFamily="49" charset="0"/>
                <a:ea typeface="Calibri" panose="020F0502020204030204" pitchFamily="34" charset="0"/>
              </a:rPr>
              <a:t>AS</a:t>
            </a:r>
            <a:r>
              <a:rPr lang="en-US" sz="1765" dirty="0">
                <a:solidFill>
                  <a:srgbClr val="FFFFFF"/>
                </a:solidFill>
                <a:highlight>
                  <a:srgbClr val="00FFFF"/>
                </a:highlight>
                <a:latin typeface="Consolas" panose="020B0609020204030204" pitchFamily="49" charset="0"/>
                <a:ea typeface="Calibri" panose="020F0502020204030204" pitchFamily="34" charset="0"/>
              </a:rPr>
              <a:t> NODE</a:t>
            </a:r>
            <a:r>
              <a:rPr lang="en-US" sz="1765" dirty="0">
                <a:solidFill>
                  <a:srgbClr val="808080"/>
                </a:solidFill>
                <a:latin typeface="Consolas" panose="020B0609020204030204" pitchFamily="49" charset="0"/>
                <a:ea typeface="Calibri" panose="020F0502020204030204" pitchFamily="34" charset="0"/>
              </a:rPr>
              <a:t>;</a:t>
            </a:r>
          </a:p>
          <a:p>
            <a:pPr marL="342768" defTabSz="914225"/>
            <a:endParaRPr lang="en-US" sz="1765" dirty="0">
              <a:solidFill>
                <a:srgbClr val="FFFFFF"/>
              </a:solidFill>
              <a:latin typeface="Calibri" panose="020F0502020204030204" pitchFamily="34" charset="0"/>
              <a:ea typeface="Calibri" panose="020F0502020204030204" pitchFamily="34" charset="0"/>
            </a:endParaRPr>
          </a:p>
          <a:p>
            <a:pPr marL="342768" defTabSz="914225"/>
            <a:r>
              <a:rPr lang="en-US" sz="1765" dirty="0">
                <a:solidFill>
                  <a:srgbClr val="0000FF"/>
                </a:solidFill>
                <a:latin typeface="Consolas" panose="020B0609020204030204" pitchFamily="49" charset="0"/>
                <a:ea typeface="Calibri" panose="020F0502020204030204" pitchFamily="34" charset="0"/>
              </a:rPr>
              <a:t>CREATE TABLE</a:t>
            </a:r>
            <a:r>
              <a:rPr lang="en-US" sz="1765" dirty="0">
                <a:solidFill>
                  <a:srgbClr val="FFFFFF"/>
                </a:solidFill>
                <a:latin typeface="Consolas" panose="020B0609020204030204" pitchFamily="49" charset="0"/>
                <a:ea typeface="Calibri" panose="020F0502020204030204" pitchFamily="34" charset="0"/>
              </a:rPr>
              <a:t> Supplier </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ID </a:t>
            </a:r>
            <a:r>
              <a:rPr lang="en-US" sz="1765" dirty="0">
                <a:solidFill>
                  <a:srgbClr val="0000FF"/>
                </a:solidFill>
                <a:latin typeface="Consolas" panose="020B0609020204030204" pitchFamily="49" charset="0"/>
                <a:ea typeface="Calibri" panose="020F0502020204030204" pitchFamily="34" charset="0"/>
              </a:rPr>
              <a:t>INTEGER PRIMARY KEY</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0000FF"/>
                </a:solidFill>
                <a:latin typeface="Consolas" panose="020B0609020204030204" pitchFamily="49" charset="0"/>
                <a:ea typeface="Calibri" panose="020F0502020204030204" pitchFamily="34" charset="0"/>
              </a:rPr>
              <a:t> </a:t>
            </a:r>
            <a:r>
              <a:rPr lang="en-US" sz="1765" dirty="0">
                <a:solidFill>
                  <a:srgbClr val="FFFFFF"/>
                </a:solidFill>
                <a:latin typeface="Consolas" panose="020B0609020204030204" pitchFamily="49" charset="0"/>
                <a:ea typeface="Calibri" panose="020F0502020204030204" pitchFamily="34" charset="0"/>
              </a:rPr>
              <a:t>name </a:t>
            </a:r>
            <a:r>
              <a:rPr lang="en-US" sz="1765" dirty="0">
                <a:solidFill>
                  <a:srgbClr val="0000FF"/>
                </a:solidFill>
                <a:latin typeface="Consolas" panose="020B0609020204030204" pitchFamily="49" charset="0"/>
                <a:ea typeface="Calibri" panose="020F0502020204030204" pitchFamily="34" charset="0"/>
              </a:rPr>
              <a:t>VARCHAR</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100</a:t>
            </a:r>
            <a:r>
              <a:rPr lang="en-US" sz="1765" dirty="0">
                <a:solidFill>
                  <a:srgbClr val="808080"/>
                </a:solidFill>
                <a:latin typeface="Consolas" panose="020B0609020204030204" pitchFamily="49" charset="0"/>
                <a:ea typeface="Calibri" panose="020F0502020204030204" pitchFamily="34" charset="0"/>
              </a:rPr>
              <a:t>)) </a:t>
            </a:r>
            <a:r>
              <a:rPr lang="en-US" sz="1765" dirty="0">
                <a:solidFill>
                  <a:srgbClr val="0000FF"/>
                </a:solidFill>
                <a:highlight>
                  <a:srgbClr val="00FFFF"/>
                </a:highlight>
                <a:latin typeface="Consolas" panose="020B0609020204030204" pitchFamily="49" charset="0"/>
                <a:ea typeface="Calibri" panose="020F0502020204030204" pitchFamily="34" charset="0"/>
              </a:rPr>
              <a:t>AS</a:t>
            </a:r>
            <a:r>
              <a:rPr lang="en-US" sz="1765" dirty="0">
                <a:solidFill>
                  <a:srgbClr val="FFFFFF"/>
                </a:solidFill>
                <a:highlight>
                  <a:srgbClr val="00FFFF"/>
                </a:highlight>
                <a:latin typeface="Consolas" panose="020B0609020204030204" pitchFamily="49" charset="0"/>
                <a:ea typeface="Calibri" panose="020F0502020204030204" pitchFamily="34" charset="0"/>
              </a:rPr>
              <a:t> NODE</a:t>
            </a:r>
            <a:r>
              <a:rPr lang="en-US" sz="1765" dirty="0">
                <a:solidFill>
                  <a:srgbClr val="808080"/>
                </a:solidFill>
                <a:highlight>
                  <a:srgbClr val="00FFFF"/>
                </a:highlight>
                <a:latin typeface="Consolas" panose="020B0609020204030204" pitchFamily="49" charset="0"/>
                <a:ea typeface="Calibri" panose="020F0502020204030204" pitchFamily="34" charset="0"/>
              </a:rPr>
              <a:t>;</a:t>
            </a:r>
            <a:r>
              <a:rPr lang="en-US" sz="1100" dirty="0">
                <a:solidFill>
                  <a:srgbClr val="FFFFFF"/>
                </a:solidFill>
                <a:latin typeface="Calibri" panose="020F0502020204030204" pitchFamily="34" charset="0"/>
                <a:ea typeface="Calibri" panose="020F0502020204030204" pitchFamily="34" charset="0"/>
              </a:rPr>
              <a:t> </a:t>
            </a:r>
          </a:p>
          <a:p>
            <a:pPr marL="342768" defTabSz="914225"/>
            <a:endParaRPr lang="en-US" sz="1765" dirty="0">
              <a:solidFill>
                <a:srgbClr val="0000FF"/>
              </a:solidFill>
              <a:latin typeface="Consolas" panose="020B0609020204030204" pitchFamily="49" charset="0"/>
              <a:ea typeface="Calibri" panose="020F0502020204030204" pitchFamily="34" charset="0"/>
            </a:endParaRPr>
          </a:p>
          <a:p>
            <a:pPr marL="342768" defTabSz="914225"/>
            <a:r>
              <a:rPr lang="en-US" sz="1765" dirty="0">
                <a:solidFill>
                  <a:srgbClr val="0000FF"/>
                </a:solidFill>
                <a:latin typeface="Consolas" panose="020B0609020204030204" pitchFamily="49" charset="0"/>
                <a:ea typeface="Calibri" panose="020F0502020204030204" pitchFamily="34" charset="0"/>
              </a:rPr>
              <a:t>CREATE TABLE </a:t>
            </a:r>
            <a:r>
              <a:rPr lang="en-US" sz="1765" dirty="0" err="1">
                <a:solidFill>
                  <a:srgbClr val="FFFFFF"/>
                </a:solidFill>
                <a:latin typeface="Consolas" panose="020B0609020204030204" pitchFamily="49" charset="0"/>
              </a:rPr>
              <a:t>hasInventory</a:t>
            </a:r>
            <a:r>
              <a:rPr lang="en-US" sz="1765" dirty="0">
                <a:solidFill>
                  <a:srgbClr val="FFFFFF"/>
                </a:solidFill>
                <a:latin typeface="Consolas" panose="020B0609020204030204" pitchFamily="49" charset="0"/>
                <a:ea typeface="Calibri" panose="020F0502020204030204" pitchFamily="34" charset="0"/>
              </a:rPr>
              <a:t> </a:t>
            </a:r>
            <a:r>
              <a:rPr lang="en-US" sz="1765" dirty="0">
                <a:solidFill>
                  <a:srgbClr val="0000FF"/>
                </a:solidFill>
                <a:highlight>
                  <a:srgbClr val="00FFFF"/>
                </a:highlight>
                <a:latin typeface="Consolas" panose="020B0609020204030204" pitchFamily="49" charset="0"/>
                <a:ea typeface="Calibri" panose="020F0502020204030204" pitchFamily="34" charset="0"/>
              </a:rPr>
              <a:t>AS</a:t>
            </a:r>
            <a:r>
              <a:rPr lang="en-US" sz="1765" dirty="0">
                <a:solidFill>
                  <a:srgbClr val="FFFFFF"/>
                </a:solidFill>
                <a:highlight>
                  <a:srgbClr val="00FFFF"/>
                </a:highlight>
                <a:latin typeface="Consolas" panose="020B0609020204030204" pitchFamily="49" charset="0"/>
                <a:ea typeface="Calibri" panose="020F0502020204030204" pitchFamily="34" charset="0"/>
              </a:rPr>
              <a:t> EDGE</a:t>
            </a:r>
            <a:r>
              <a:rPr lang="en-US" sz="1765" dirty="0">
                <a:solidFill>
                  <a:srgbClr val="808080"/>
                </a:solidFill>
                <a:latin typeface="Consolas" panose="020B0609020204030204" pitchFamily="49" charset="0"/>
                <a:ea typeface="Calibri" panose="020F0502020204030204" pitchFamily="34" charset="0"/>
              </a:rPr>
              <a:t>;</a:t>
            </a:r>
            <a:r>
              <a:rPr lang="en-US" sz="1100" dirty="0">
                <a:solidFill>
                  <a:srgbClr val="FFFFFF"/>
                </a:solidFill>
                <a:latin typeface="Calibri" panose="020F0502020204030204" pitchFamily="34" charset="0"/>
                <a:ea typeface="Calibri" panose="020F0502020204030204" pitchFamily="34" charset="0"/>
              </a:rPr>
              <a:t> </a:t>
            </a:r>
            <a:endParaRPr lang="en-US" sz="1765" dirty="0">
              <a:solidFill>
                <a:srgbClr val="FFFFFF"/>
              </a:solidFill>
              <a:latin typeface="Calibri" panose="020F0502020204030204" pitchFamily="34" charset="0"/>
              <a:ea typeface="Calibri" panose="020F0502020204030204" pitchFamily="34" charset="0"/>
            </a:endParaRPr>
          </a:p>
          <a:p>
            <a:pPr defTabSz="914225"/>
            <a:r>
              <a:rPr lang="en-US" sz="1100" dirty="0">
                <a:solidFill>
                  <a:srgbClr val="FFFFFF"/>
                </a:solidFill>
                <a:latin typeface="Calibri" panose="020F0502020204030204" pitchFamily="34" charset="0"/>
                <a:ea typeface="Calibri" panose="020F0502020204030204" pitchFamily="34" charset="0"/>
              </a:rPr>
              <a:t> </a:t>
            </a:r>
            <a:endParaRPr lang="en-US" sz="1400" dirty="0">
              <a:solidFill>
                <a:srgbClr val="FFFFFF"/>
              </a:solidFill>
              <a:latin typeface="Calibri" panose="020F0502020204030204" pitchFamily="34" charset="0"/>
              <a:ea typeface="Calibri" panose="020F0502020204030204" pitchFamily="34" charset="0"/>
            </a:endParaRPr>
          </a:p>
          <a:p>
            <a:pPr marL="342768" algn="just" defTabSz="914225"/>
            <a:r>
              <a:rPr lang="en-US" sz="1765" dirty="0">
                <a:solidFill>
                  <a:srgbClr val="0000FF"/>
                </a:solidFill>
                <a:latin typeface="Consolas" panose="020B0609020204030204" pitchFamily="49" charset="0"/>
                <a:ea typeface="Calibri" panose="020F0502020204030204" pitchFamily="34" charset="0"/>
              </a:rPr>
              <a:t>CREATE TABLE</a:t>
            </a:r>
            <a:r>
              <a:rPr lang="en-US" sz="1765" dirty="0">
                <a:solidFill>
                  <a:srgbClr val="FFFFFF"/>
                </a:solidFill>
                <a:latin typeface="Consolas" panose="020B0609020204030204" pitchFamily="49" charset="0"/>
                <a:ea typeface="Calibri" panose="020F0502020204030204" pitchFamily="34" charset="0"/>
              </a:rPr>
              <a:t> located_at</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address varchar(100)</a:t>
            </a:r>
            <a:r>
              <a:rPr lang="en-US" sz="1765" dirty="0">
                <a:solidFill>
                  <a:srgbClr val="808080"/>
                </a:solidFill>
                <a:latin typeface="Consolas" panose="020B0609020204030204" pitchFamily="49" charset="0"/>
                <a:ea typeface="Calibri" panose="020F0502020204030204" pitchFamily="34" charset="0"/>
              </a:rPr>
              <a:t>) </a:t>
            </a:r>
            <a:r>
              <a:rPr lang="en-US" sz="1765" dirty="0">
                <a:solidFill>
                  <a:srgbClr val="0000FF"/>
                </a:solidFill>
                <a:highlight>
                  <a:srgbClr val="00FFFF"/>
                </a:highlight>
                <a:latin typeface="Consolas" panose="020B0609020204030204" pitchFamily="49" charset="0"/>
                <a:ea typeface="Calibri" panose="020F0502020204030204" pitchFamily="34" charset="0"/>
              </a:rPr>
              <a:t>AS</a:t>
            </a:r>
            <a:r>
              <a:rPr lang="en-US" sz="1765" dirty="0">
                <a:solidFill>
                  <a:srgbClr val="FFFFFF"/>
                </a:solidFill>
                <a:highlight>
                  <a:srgbClr val="00FFFF"/>
                </a:highlight>
                <a:latin typeface="Consolas" panose="020B0609020204030204" pitchFamily="49" charset="0"/>
                <a:ea typeface="Calibri" panose="020F0502020204030204" pitchFamily="34" charset="0"/>
              </a:rPr>
              <a:t> EDGE</a:t>
            </a:r>
            <a:r>
              <a:rPr lang="en-US" sz="1765" dirty="0">
                <a:solidFill>
                  <a:srgbClr val="808080"/>
                </a:solidFill>
                <a:highlight>
                  <a:srgbClr val="00FFFF"/>
                </a:highlight>
                <a:latin typeface="Consolas" panose="020B0609020204030204" pitchFamily="49" charset="0"/>
                <a:ea typeface="Calibri" panose="020F0502020204030204" pitchFamily="34" charset="0"/>
              </a:rPr>
              <a:t>;</a:t>
            </a:r>
            <a:endParaRPr lang="en-US" sz="1765" dirty="0">
              <a:solidFill>
                <a:srgbClr val="FFFFFF"/>
              </a:solidFill>
              <a:highlight>
                <a:srgbClr val="00FFFF"/>
              </a:highlight>
              <a:latin typeface="Calibri" panose="020F0502020204030204" pitchFamily="34" charset="0"/>
              <a:ea typeface="Calibri" panose="020F0502020204030204" pitchFamily="34" charset="0"/>
            </a:endParaRPr>
          </a:p>
          <a:p>
            <a:pPr defTabSz="914225"/>
            <a:endParaRPr lang="en-US" sz="1400" dirty="0">
              <a:solidFill>
                <a:srgbClr val="FFFFFF"/>
              </a:solidFill>
              <a:latin typeface="Calibri" panose="020F0502020204030204" pitchFamily="34" charset="0"/>
              <a:ea typeface="Calibri" panose="020F0502020204030204" pitchFamily="34" charset="0"/>
            </a:endParaRPr>
          </a:p>
        </p:txBody>
      </p:sp>
      <p:pic>
        <p:nvPicPr>
          <p:cNvPr id="141" name="Picture 140">
            <a:extLst>
              <a:ext uri="{FF2B5EF4-FFF2-40B4-BE49-F238E27FC236}">
                <a16:creationId xmlns:a16="http://schemas.microsoft.com/office/drawing/2014/main" id="{1D1890DE-C4B1-408D-A95D-45601FF8098E}"/>
              </a:ext>
            </a:extLst>
          </p:cNvPr>
          <p:cNvPicPr>
            <a:picLocks noChangeAspect="1"/>
          </p:cNvPicPr>
          <p:nvPr/>
        </p:nvPicPr>
        <p:blipFill>
          <a:blip r:embed="rId3"/>
          <a:stretch>
            <a:fillRect/>
          </a:stretch>
        </p:blipFill>
        <p:spPr>
          <a:xfrm>
            <a:off x="5871927" y="1188256"/>
            <a:ext cx="6100856" cy="4182722"/>
          </a:xfrm>
          <a:prstGeom prst="rect">
            <a:avLst/>
          </a:prstGeom>
        </p:spPr>
      </p:pic>
    </p:spTree>
    <p:extLst>
      <p:ext uri="{BB962C8B-B14F-4D97-AF65-F5344CB8AC3E}">
        <p14:creationId xmlns:p14="http://schemas.microsoft.com/office/powerpoint/2010/main" val="3046216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 name="Rectangle 176"/>
          <p:cNvSpPr/>
          <p:nvPr/>
        </p:nvSpPr>
        <p:spPr bwMode="auto">
          <a:xfrm>
            <a:off x="9727023"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End-to-end mobile BI </a:t>
            </a:r>
            <a:br>
              <a:rPr lang="en-US" sz="1200" b="1" kern="0" spc="49" dirty="0">
                <a:solidFill>
                  <a:srgbClr val="0078D7"/>
                </a:solidFill>
                <a:latin typeface="Segoe UI Semibold" charset="0"/>
                <a:ea typeface="Segoe UI Semibold" charset="0"/>
                <a:cs typeface="Segoe UI Semibold" charset="0"/>
              </a:rPr>
            </a:br>
            <a:r>
              <a:rPr lang="en-US" sz="1200" b="1" kern="0" spc="49" dirty="0">
                <a:solidFill>
                  <a:srgbClr val="0078D7"/>
                </a:solidFill>
                <a:latin typeface="Segoe UI Semibold" charset="0"/>
                <a:ea typeface="Segoe UI Semibold" charset="0"/>
                <a:cs typeface="Segoe UI Semibold" charset="0"/>
              </a:rPr>
              <a:t>on any device</a:t>
            </a:r>
          </a:p>
        </p:txBody>
      </p:sp>
      <p:sp>
        <p:nvSpPr>
          <p:cNvPr id="179" name="Rectangle 178"/>
          <p:cNvSpPr/>
          <p:nvPr/>
        </p:nvSpPr>
        <p:spPr bwMode="auto">
          <a:xfrm>
            <a:off x="270066"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Choice of platform </a:t>
            </a:r>
            <a:br>
              <a:rPr lang="en-US" sz="1200" b="1" kern="0" spc="49" dirty="0">
                <a:solidFill>
                  <a:srgbClr val="0078D7"/>
                </a:solidFill>
                <a:latin typeface="Segoe UI Semibold" charset="0"/>
                <a:ea typeface="Segoe UI Semibold" charset="0"/>
                <a:cs typeface="Segoe UI Semibold" charset="0"/>
              </a:rPr>
            </a:br>
            <a:r>
              <a:rPr lang="en-US" sz="1200" b="1" kern="0" spc="49" dirty="0">
                <a:solidFill>
                  <a:srgbClr val="0078D7"/>
                </a:solidFill>
                <a:latin typeface="Segoe UI Semibold" charset="0"/>
                <a:ea typeface="Segoe UI Semibold" charset="0"/>
                <a:cs typeface="Segoe UI Semibold" charset="0"/>
              </a:rPr>
              <a:t>and language</a:t>
            </a:r>
          </a:p>
        </p:txBody>
      </p:sp>
      <p:sp>
        <p:nvSpPr>
          <p:cNvPr id="181" name="Rectangle 180"/>
          <p:cNvSpPr/>
          <p:nvPr/>
        </p:nvSpPr>
        <p:spPr bwMode="auto">
          <a:xfrm>
            <a:off x="4998876"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Most secure </a:t>
            </a:r>
            <a:br>
              <a:rPr lang="en-US" sz="1200" b="1" kern="0" spc="49" dirty="0">
                <a:solidFill>
                  <a:srgbClr val="0078D7"/>
                </a:solidFill>
                <a:latin typeface="Segoe UI Semibold" charset="0"/>
                <a:ea typeface="Segoe UI Semibold" charset="0"/>
                <a:cs typeface="Segoe UI Semibold" charset="0"/>
              </a:rPr>
            </a:br>
            <a:r>
              <a:rPr lang="en-US" sz="1200" b="1" kern="0" spc="49" dirty="0">
                <a:solidFill>
                  <a:srgbClr val="0078D7"/>
                </a:solidFill>
                <a:latin typeface="Segoe UI Semibold" charset="0"/>
                <a:ea typeface="Segoe UI Semibold" charset="0"/>
                <a:cs typeface="Segoe UI Semibold" charset="0"/>
              </a:rPr>
              <a:t>over the last 8 years</a:t>
            </a:r>
            <a:r>
              <a:rPr lang="en-US" sz="1200" b="1" kern="0" spc="49" baseline="30000" dirty="0">
                <a:solidFill>
                  <a:srgbClr val="0078D7"/>
                </a:solidFill>
                <a:latin typeface="Segoe UI Semibold" charset="0"/>
                <a:ea typeface="Segoe UI Semibold" charset="0"/>
                <a:cs typeface="Segoe UI Semibold" charset="0"/>
              </a:rPr>
              <a:t>6</a:t>
            </a:r>
          </a:p>
        </p:txBody>
      </p:sp>
      <p:graphicFrame>
        <p:nvGraphicFramePr>
          <p:cNvPr id="185" name="Chart 184">
            <a:extLst>
              <a:ext uri="{FF2B5EF4-FFF2-40B4-BE49-F238E27FC236}">
                <a16:creationId xmlns:a16="http://schemas.microsoft.com/office/drawing/2014/main" id="{70704024-56B2-4A33-A8E4-F0C2FF875539}"/>
              </a:ext>
            </a:extLst>
          </p:cNvPr>
          <p:cNvGraphicFramePr/>
          <p:nvPr>
            <p:extLst/>
          </p:nvPr>
        </p:nvGraphicFramePr>
        <p:xfrm>
          <a:off x="4960809" y="2349077"/>
          <a:ext cx="2168521" cy="2418368"/>
        </p:xfrm>
        <a:graphic>
          <a:graphicData uri="http://schemas.openxmlformats.org/drawingml/2006/chart">
            <c:chart xmlns:c="http://schemas.openxmlformats.org/drawingml/2006/chart" xmlns:r="http://schemas.openxmlformats.org/officeDocument/2006/relationships" r:id="rId3"/>
          </a:graphicData>
        </a:graphic>
      </p:graphicFrame>
      <p:sp>
        <p:nvSpPr>
          <p:cNvPr id="188" name="TextBox 187">
            <a:extLst>
              <a:ext uri="{FF2B5EF4-FFF2-40B4-BE49-F238E27FC236}">
                <a16:creationId xmlns:a16="http://schemas.microsoft.com/office/drawing/2014/main" id="{A6797694-6A0A-41E4-B52E-074019ADDC8C}"/>
              </a:ext>
            </a:extLst>
          </p:cNvPr>
          <p:cNvSpPr txBox="1"/>
          <p:nvPr/>
        </p:nvSpPr>
        <p:spPr>
          <a:xfrm>
            <a:off x="10003816" y="4478845"/>
            <a:ext cx="1640665" cy="261830"/>
          </a:xfrm>
          <a:prstGeom prst="rect">
            <a:avLst/>
          </a:prstGeom>
          <a:noFill/>
        </p:spPr>
        <p:txBody>
          <a:bodyPr wrap="none" lIns="91427" tIns="45713" rIns="91427" bIns="45713" rtlCol="0" anchor="b">
            <a:spAutoFit/>
          </a:bodyPr>
          <a:lstStyle/>
          <a:p>
            <a:pPr algn="ctr" defTabSz="930968">
              <a:lnSpc>
                <a:spcPct val="90000"/>
              </a:lnSpc>
              <a:spcBef>
                <a:spcPts val="600"/>
              </a:spcBef>
              <a:spcAft>
                <a:spcPts val="600"/>
              </a:spcAft>
              <a:defRPr/>
            </a:pPr>
            <a:r>
              <a:rPr lang="en-US" sz="1200" b="1" kern="0" spc="40" dirty="0">
                <a:ln>
                  <a:solidFill>
                    <a:srgbClr val="FFFFFF">
                      <a:alpha val="0"/>
                    </a:srgbClr>
                  </a:solidFill>
                </a:ln>
                <a:solidFill>
                  <a:srgbClr val="0078D7"/>
                </a:solidFill>
                <a:latin typeface="Segoe UI"/>
                <a:ea typeface="Segoe UI Black" panose="020B0A02040204020203" pitchFamily="34" charset="0"/>
                <a:cs typeface="Segoe UI Black" panose="020B0A02040204020203" pitchFamily="34" charset="0"/>
              </a:rPr>
              <a:t> </a:t>
            </a:r>
            <a:r>
              <a:rPr lang="en-US" sz="1100" kern="0" spc="40" dirty="0">
                <a:solidFill>
                  <a:srgbClr val="505050"/>
                </a:solidFill>
                <a:latin typeface="Segoe UI Semilight" charset="0"/>
                <a:ea typeface="Segoe UI Semilight" charset="0"/>
                <a:cs typeface="Segoe UI Semilight" charset="0"/>
              </a:rPr>
              <a:t>A fraction of the cost</a:t>
            </a:r>
          </a:p>
        </p:txBody>
      </p:sp>
      <p:sp>
        <p:nvSpPr>
          <p:cNvPr id="216" name="Rectangle 215"/>
          <p:cNvSpPr/>
          <p:nvPr/>
        </p:nvSpPr>
        <p:spPr bwMode="auto">
          <a:xfrm>
            <a:off x="7362950"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Only commercial DB </a:t>
            </a:r>
            <a:br>
              <a:rPr lang="en-US" sz="1200" b="1" kern="0" spc="49" dirty="0">
                <a:solidFill>
                  <a:srgbClr val="0078D7"/>
                </a:solidFill>
                <a:latin typeface="Segoe UI Semibold" charset="0"/>
                <a:ea typeface="Segoe UI Semibold" charset="0"/>
                <a:cs typeface="Segoe UI Semibold" charset="0"/>
              </a:rPr>
            </a:br>
            <a:r>
              <a:rPr lang="en-US" sz="1200" b="1" kern="0" spc="49" dirty="0">
                <a:solidFill>
                  <a:srgbClr val="0078D7"/>
                </a:solidFill>
                <a:latin typeface="Segoe UI Semibold" charset="0"/>
                <a:ea typeface="Segoe UI Semibold" charset="0"/>
                <a:cs typeface="Segoe UI Semibold" charset="0"/>
              </a:rPr>
              <a:t>with AI built-in</a:t>
            </a:r>
          </a:p>
        </p:txBody>
      </p:sp>
      <p:sp>
        <p:nvSpPr>
          <p:cNvPr id="190" name="TextBox 189">
            <a:extLst>
              <a:ext uri="{FF2B5EF4-FFF2-40B4-BE49-F238E27FC236}">
                <a16:creationId xmlns:a16="http://schemas.microsoft.com/office/drawing/2014/main" id="{205A6C53-CB75-4618-9FA0-A0FDB57049FC}"/>
              </a:ext>
            </a:extLst>
          </p:cNvPr>
          <p:cNvSpPr txBox="1"/>
          <p:nvPr/>
        </p:nvSpPr>
        <p:spPr>
          <a:xfrm rot="16200000">
            <a:off x="9255825" y="3358502"/>
            <a:ext cx="1501686" cy="110800"/>
          </a:xfrm>
          <a:prstGeom prst="rect">
            <a:avLst/>
          </a:prstGeom>
          <a:noFill/>
        </p:spPr>
        <p:txBody>
          <a:bodyPr wrap="square" lIns="0" tIns="0" rIns="0" bIns="0" rtlCol="0">
            <a:spAutoFit/>
          </a:bodyPr>
          <a:lstStyle/>
          <a:p>
            <a:pPr algn="ctr" defTabSz="930968">
              <a:lnSpc>
                <a:spcPct val="90000"/>
              </a:lnSpc>
              <a:spcAft>
                <a:spcPts val="600"/>
              </a:spcAft>
              <a:defRPr/>
            </a:pPr>
            <a:r>
              <a:rPr lang="en-US" sz="800" kern="0" dirty="0">
                <a:solidFill>
                  <a:srgbClr val="0178D7"/>
                </a:solidFill>
                <a:latin typeface="Segoe UI Semibold" charset="0"/>
                <a:cs typeface="Segoe UI Semibold" charset="0"/>
              </a:rPr>
              <a:t>Self-service BI per user</a:t>
            </a:r>
          </a:p>
        </p:txBody>
      </p:sp>
      <p:sp>
        <p:nvSpPr>
          <p:cNvPr id="232" name="Rectangle 231"/>
          <p:cNvSpPr/>
          <p:nvPr/>
        </p:nvSpPr>
        <p:spPr bwMode="auto">
          <a:xfrm rot="10800000" flipV="1">
            <a:off x="10219517" y="4109355"/>
            <a:ext cx="335622" cy="89230"/>
          </a:xfrm>
          <a:prstGeom prst="rect">
            <a:avLst/>
          </a:pr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724" tIns="146179" rIns="182724" bIns="146179" numCol="1" spcCol="0" rtlCol="0" fromWordArt="0" anchor="t" anchorCtr="0" forceAA="0" compatLnSpc="1">
            <a:prstTxWarp prst="textNoShape">
              <a:avLst/>
            </a:prstTxWarp>
            <a:noAutofit/>
          </a:bodyPr>
          <a:lstStyle/>
          <a:p>
            <a:pPr marL="342504" indent="-342504" algn="ctr" defTabSz="931398">
              <a:lnSpc>
                <a:spcPct val="90000"/>
              </a:lnSpc>
              <a:buFont typeface="Wingdings 3" panose="05040102010807070707" pitchFamily="18" charset="2"/>
              <a:buChar char="Æ"/>
              <a:defRPr/>
            </a:pPr>
            <a:endParaRPr lang="en-US" sz="1600" b="1" kern="0" dirty="0" err="1">
              <a:solidFill>
                <a:srgbClr val="FFFFFF"/>
              </a:solidFill>
              <a:latin typeface="Segoe UI Light"/>
              <a:ea typeface="Segoe UI" pitchFamily="34" charset="0"/>
              <a:cs typeface="Segoe UI" pitchFamily="34" charset="0"/>
            </a:endParaRPr>
          </a:p>
        </p:txBody>
      </p:sp>
      <p:sp>
        <p:nvSpPr>
          <p:cNvPr id="233" name="TextBox 232"/>
          <p:cNvSpPr txBox="1"/>
          <p:nvPr/>
        </p:nvSpPr>
        <p:spPr>
          <a:xfrm>
            <a:off x="10062062" y="4226392"/>
            <a:ext cx="650531"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kern="0" dirty="0">
                <a:solidFill>
                  <a:srgbClr val="0078D7"/>
                </a:solidFill>
                <a:latin typeface="Segoe UI"/>
                <a:ea typeface="Segoe UI" charset="0"/>
                <a:cs typeface="Segoe UI" charset="0"/>
              </a:rPr>
              <a:t>Microsoft</a:t>
            </a:r>
          </a:p>
        </p:txBody>
      </p:sp>
      <p:sp>
        <p:nvSpPr>
          <p:cNvPr id="234" name="TextBox 233"/>
          <p:cNvSpPr txBox="1"/>
          <p:nvPr/>
        </p:nvSpPr>
        <p:spPr>
          <a:xfrm>
            <a:off x="10655779" y="4226392"/>
            <a:ext cx="537062" cy="203078"/>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kern="0" dirty="0">
                <a:solidFill>
                  <a:srgbClr val="505050"/>
                </a:solidFill>
                <a:latin typeface="Segoe UI"/>
                <a:ea typeface="Segoe UI" charset="0"/>
                <a:cs typeface="Segoe UI" charset="0"/>
              </a:rPr>
              <a:t>Tableau</a:t>
            </a:r>
          </a:p>
        </p:txBody>
      </p:sp>
      <p:sp>
        <p:nvSpPr>
          <p:cNvPr id="235" name="TextBox 234"/>
          <p:cNvSpPr txBox="1"/>
          <p:nvPr/>
        </p:nvSpPr>
        <p:spPr>
          <a:xfrm>
            <a:off x="11197917" y="4226392"/>
            <a:ext cx="480766"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kern="0" dirty="0">
                <a:solidFill>
                  <a:srgbClr val="505050"/>
                </a:solidFill>
                <a:latin typeface="Segoe UI"/>
                <a:ea typeface="Segoe UI" charset="0"/>
                <a:cs typeface="Segoe UI" charset="0"/>
              </a:rPr>
              <a:t>Oracle</a:t>
            </a:r>
          </a:p>
        </p:txBody>
      </p:sp>
      <p:sp useBgFill="1">
        <p:nvSpPr>
          <p:cNvPr id="236" name="Rectangle 235"/>
          <p:cNvSpPr/>
          <p:nvPr/>
        </p:nvSpPr>
        <p:spPr bwMode="auto">
          <a:xfrm rot="10800000" flipV="1">
            <a:off x="10756499" y="3831254"/>
            <a:ext cx="335622" cy="367331"/>
          </a:xfrm>
          <a:prstGeom prst="rect">
            <a:avLst/>
          </a:prstGeom>
          <a:ln w="1270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724" tIns="146179" rIns="182724" bIns="146179" numCol="1" spcCol="0" rtlCol="0" fromWordArt="0" anchor="t" anchorCtr="0" forceAA="0" compatLnSpc="1">
            <a:prstTxWarp prst="textNoShape">
              <a:avLst/>
            </a:prstTxWarp>
            <a:noAutofit/>
          </a:bodyPr>
          <a:lstStyle/>
          <a:p>
            <a:pPr marL="342504" indent="-342504" algn="ctr" defTabSz="931398">
              <a:lnSpc>
                <a:spcPct val="90000"/>
              </a:lnSpc>
              <a:buFont typeface="Wingdings 3" panose="05040102010807070707" pitchFamily="18" charset="2"/>
              <a:buChar char="Æ"/>
              <a:defRPr/>
            </a:pPr>
            <a:endParaRPr lang="en-US" sz="1600" b="1" kern="0" dirty="0" err="1">
              <a:solidFill>
                <a:srgbClr val="FFFFFF"/>
              </a:solidFill>
              <a:latin typeface="Segoe UI Light"/>
              <a:ea typeface="Segoe UI" pitchFamily="34" charset="0"/>
              <a:cs typeface="Segoe UI" pitchFamily="34" charset="0"/>
            </a:endParaRPr>
          </a:p>
        </p:txBody>
      </p:sp>
      <p:sp useBgFill="1">
        <p:nvSpPr>
          <p:cNvPr id="237" name="Rectangle 236"/>
          <p:cNvSpPr/>
          <p:nvPr/>
        </p:nvSpPr>
        <p:spPr bwMode="auto">
          <a:xfrm rot="10800000" flipV="1">
            <a:off x="11270489" y="2690449"/>
            <a:ext cx="335622" cy="1508135"/>
          </a:xfrm>
          <a:prstGeom prst="rect">
            <a:avLst/>
          </a:prstGeom>
          <a:ln w="1270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724" tIns="146179" rIns="182724" bIns="146179" numCol="1" spcCol="0" rtlCol="0" fromWordArt="0" anchor="t" anchorCtr="0" forceAA="0" compatLnSpc="1">
            <a:prstTxWarp prst="textNoShape">
              <a:avLst/>
            </a:prstTxWarp>
            <a:noAutofit/>
          </a:bodyPr>
          <a:lstStyle/>
          <a:p>
            <a:pPr marL="342504" indent="-342504" algn="ctr" defTabSz="931398">
              <a:lnSpc>
                <a:spcPct val="90000"/>
              </a:lnSpc>
              <a:buFont typeface="Wingdings 3" panose="05040102010807070707" pitchFamily="18" charset="2"/>
              <a:buChar char="Æ"/>
              <a:defRPr/>
            </a:pPr>
            <a:endParaRPr lang="en-US" sz="1600" b="1" kern="0" dirty="0" err="1">
              <a:solidFill>
                <a:srgbClr val="FFFFFF"/>
              </a:solidFill>
              <a:latin typeface="Segoe UI Light"/>
              <a:ea typeface="Segoe UI" pitchFamily="34" charset="0"/>
              <a:cs typeface="Segoe UI" pitchFamily="34" charset="0"/>
            </a:endParaRPr>
          </a:p>
        </p:txBody>
      </p:sp>
      <p:sp>
        <p:nvSpPr>
          <p:cNvPr id="238" name="TextBox 237"/>
          <p:cNvSpPr txBox="1"/>
          <p:nvPr/>
        </p:nvSpPr>
        <p:spPr>
          <a:xfrm>
            <a:off x="10173507" y="3864513"/>
            <a:ext cx="427641"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b="1" kern="0" dirty="0">
                <a:solidFill>
                  <a:srgbClr val="0078D7"/>
                </a:solidFill>
                <a:latin typeface="Segoe UI Semibold" charset="0"/>
                <a:ea typeface="Segoe UI Semibold" charset="0"/>
                <a:cs typeface="Segoe UI Semibold" charset="0"/>
              </a:rPr>
              <a:t>$120</a:t>
            </a:r>
          </a:p>
        </p:txBody>
      </p:sp>
      <p:sp>
        <p:nvSpPr>
          <p:cNvPr id="239" name="TextBox 238"/>
          <p:cNvSpPr txBox="1"/>
          <p:nvPr/>
        </p:nvSpPr>
        <p:spPr>
          <a:xfrm>
            <a:off x="10710489" y="3588187"/>
            <a:ext cx="427643"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b="1" kern="0" dirty="0">
                <a:solidFill>
                  <a:srgbClr val="505050"/>
                </a:solidFill>
                <a:latin typeface="Segoe UI Semibold" charset="0"/>
                <a:ea typeface="Segoe UI Semibold" charset="0"/>
                <a:cs typeface="Segoe UI Semibold" charset="0"/>
              </a:rPr>
              <a:t>$480</a:t>
            </a:r>
          </a:p>
        </p:txBody>
      </p:sp>
      <p:sp>
        <p:nvSpPr>
          <p:cNvPr id="240" name="TextBox 239"/>
          <p:cNvSpPr txBox="1"/>
          <p:nvPr/>
        </p:nvSpPr>
        <p:spPr>
          <a:xfrm>
            <a:off x="11179581" y="2444419"/>
            <a:ext cx="517438"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b="1" kern="0" dirty="0">
                <a:solidFill>
                  <a:srgbClr val="505050"/>
                </a:solidFill>
                <a:latin typeface="Segoe UI Semibold" charset="0"/>
                <a:ea typeface="Segoe UI Semibold" charset="0"/>
                <a:cs typeface="Segoe UI Semibold" charset="0"/>
              </a:rPr>
              <a:t>$2,230</a:t>
            </a: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2634802"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Industry-leading performance </a:t>
            </a:r>
          </a:p>
        </p:txBody>
      </p:sp>
      <p:sp>
        <p:nvSpPr>
          <p:cNvPr id="94" name="TextBox 93">
            <a:extLst>
              <a:ext uri="{FF2B5EF4-FFF2-40B4-BE49-F238E27FC236}">
                <a16:creationId xmlns:a16="http://schemas.microsoft.com/office/drawing/2014/main" id="{CF798B69-B547-46E4-9422-C595E65FBEE8}"/>
              </a:ext>
            </a:extLst>
          </p:cNvPr>
          <p:cNvSpPr txBox="1"/>
          <p:nvPr/>
        </p:nvSpPr>
        <p:spPr>
          <a:xfrm>
            <a:off x="4582692" y="5937143"/>
            <a:ext cx="3026617" cy="280678"/>
          </a:xfrm>
          <a:prstGeom prst="rect">
            <a:avLst/>
          </a:prstGeom>
          <a:noFill/>
        </p:spPr>
        <p:txBody>
          <a:bodyPr wrap="square" lIns="91427" tIns="45713" rIns="91427" bIns="45713" rtlCol="0">
            <a:spAutoFit/>
          </a:body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Most consistent data platform</a:t>
            </a:r>
          </a:p>
        </p:txBody>
      </p:sp>
      <p:sp>
        <p:nvSpPr>
          <p:cNvPr id="84" name="Rectangle 83">
            <a:extLst>
              <a:ext uri="{FF2B5EF4-FFF2-40B4-BE49-F238E27FC236}">
                <a16:creationId xmlns:a16="http://schemas.microsoft.com/office/drawing/2014/main" id="{FBF5AC61-8053-4CF2-8322-5A5351032DA9}"/>
              </a:ext>
            </a:extLst>
          </p:cNvPr>
          <p:cNvSpPr/>
          <p:nvPr/>
        </p:nvSpPr>
        <p:spPr>
          <a:xfrm>
            <a:off x="2643893" y="3208123"/>
            <a:ext cx="2176067" cy="1512892"/>
          </a:xfrm>
          <a:prstGeom prst="rect">
            <a:avLst/>
          </a:prstGeom>
        </p:spPr>
        <p:txBody>
          <a:bodyPr wrap="square" lIns="91427" tIns="45713" rIns="91427" bIns="45713" anchor="b">
            <a:spAutoFit/>
          </a:bodyPr>
          <a:lstStyle/>
          <a:p>
            <a:pPr algn="ctr" defTabSz="930968">
              <a:spcBef>
                <a:spcPts val="200"/>
              </a:spcBef>
              <a:defRPr/>
            </a:pPr>
            <a:r>
              <a:rPr lang="en-US" sz="1100" kern="0" spc="40" dirty="0">
                <a:solidFill>
                  <a:srgbClr val="505050"/>
                </a:solidFill>
                <a:latin typeface="Segoe UI Semilight" charset="0"/>
                <a:ea typeface="Segoe UI Semilight" charset="0"/>
                <a:cs typeface="Segoe UI Semilight" charset="0"/>
              </a:rPr>
              <a:t>#1 OLTP performance</a:t>
            </a:r>
            <a:r>
              <a:rPr lang="en-US" sz="1100" kern="0" spc="40" baseline="30000" dirty="0">
                <a:solidFill>
                  <a:srgbClr val="505050"/>
                </a:solidFill>
                <a:latin typeface="Segoe UI Semilight" charset="0"/>
                <a:ea typeface="Segoe UI Semilight" charset="0"/>
                <a:cs typeface="Segoe UI Semilight" charset="0"/>
              </a:rPr>
              <a:t>1</a:t>
            </a:r>
          </a:p>
          <a:p>
            <a:pPr algn="ctr" defTabSz="930968">
              <a:spcBef>
                <a:spcPts val="1000"/>
              </a:spcBef>
              <a:defRPr/>
            </a:pPr>
            <a:r>
              <a:rPr lang="en-US" sz="1100" kern="0" spc="40" dirty="0">
                <a:solidFill>
                  <a:srgbClr val="505050"/>
                </a:solidFill>
                <a:latin typeface="Segoe UI Semilight" charset="0"/>
                <a:ea typeface="Segoe UI Semilight" charset="0"/>
                <a:cs typeface="Segoe UI Semilight" charset="0"/>
              </a:rPr>
              <a:t>#1 DW performance</a:t>
            </a:r>
            <a:br>
              <a:rPr lang="en-US" sz="1100" kern="0" spc="40" dirty="0">
                <a:solidFill>
                  <a:srgbClr val="505050"/>
                </a:solidFill>
                <a:latin typeface="Segoe UI Semilight" charset="0"/>
                <a:ea typeface="Segoe UI Semilight" charset="0"/>
                <a:cs typeface="Segoe UI Semilight" charset="0"/>
              </a:rPr>
            </a:br>
            <a:r>
              <a:rPr lang="en-US" sz="1100" kern="0" spc="40" dirty="0">
                <a:solidFill>
                  <a:srgbClr val="505050"/>
                </a:solidFill>
                <a:latin typeface="Segoe UI Semilight" charset="0"/>
                <a:ea typeface="Segoe UI Semilight" charset="0"/>
                <a:cs typeface="Segoe UI Semilight" charset="0"/>
              </a:rPr>
              <a:t>on 1TB</a:t>
            </a:r>
            <a:r>
              <a:rPr lang="en-US" sz="1100" kern="0" spc="40" baseline="30000" dirty="0">
                <a:solidFill>
                  <a:srgbClr val="505050"/>
                </a:solidFill>
                <a:latin typeface="Segoe UI Semilight" charset="0"/>
                <a:ea typeface="Segoe UI Semilight" charset="0"/>
                <a:cs typeface="Segoe UI Semilight" charset="0"/>
              </a:rPr>
              <a:t>2</a:t>
            </a:r>
            <a:r>
              <a:rPr lang="en-US" sz="1100" kern="0" spc="40" dirty="0">
                <a:solidFill>
                  <a:srgbClr val="505050"/>
                </a:solidFill>
                <a:latin typeface="Segoe UI Semilight" charset="0"/>
                <a:ea typeface="Segoe UI Semilight" charset="0"/>
                <a:cs typeface="Segoe UI Semilight" charset="0"/>
              </a:rPr>
              <a:t>, 10TB</a:t>
            </a:r>
            <a:r>
              <a:rPr lang="en-US" sz="1100" kern="0" spc="40" baseline="30000" dirty="0">
                <a:solidFill>
                  <a:srgbClr val="505050"/>
                </a:solidFill>
                <a:latin typeface="Segoe UI Semilight" charset="0"/>
                <a:ea typeface="Segoe UI Semilight" charset="0"/>
                <a:cs typeface="Segoe UI Semilight" charset="0"/>
              </a:rPr>
              <a:t>3</a:t>
            </a:r>
            <a:r>
              <a:rPr lang="en-US" sz="1100" kern="0" spc="40" dirty="0">
                <a:solidFill>
                  <a:srgbClr val="505050"/>
                </a:solidFill>
                <a:latin typeface="Segoe UI Semilight" charset="0"/>
                <a:ea typeface="Segoe UI Semilight" charset="0"/>
                <a:cs typeface="Segoe UI Semilight" charset="0"/>
              </a:rPr>
              <a:t>, and 30TB</a:t>
            </a:r>
            <a:r>
              <a:rPr lang="en-US" sz="1100" kern="0" spc="40" baseline="30000" dirty="0">
                <a:solidFill>
                  <a:srgbClr val="505050"/>
                </a:solidFill>
                <a:latin typeface="Segoe UI Semilight" charset="0"/>
                <a:ea typeface="Segoe UI Semilight" charset="0"/>
                <a:cs typeface="Segoe UI Semilight" charset="0"/>
              </a:rPr>
              <a:t>4</a:t>
            </a:r>
          </a:p>
          <a:p>
            <a:pPr algn="ctr" defTabSz="930968">
              <a:spcBef>
                <a:spcPts val="1000"/>
              </a:spcBef>
              <a:defRPr/>
            </a:pPr>
            <a:r>
              <a:rPr lang="en-US" sz="1100" kern="0" spc="40" dirty="0">
                <a:solidFill>
                  <a:srgbClr val="505050"/>
                </a:solidFill>
                <a:latin typeface="Segoe UI Semilight" charset="0"/>
                <a:ea typeface="Segoe UI Semilight" charset="0"/>
                <a:cs typeface="Segoe UI Semilight" charset="0"/>
              </a:rPr>
              <a:t>#1 OLTP price/performance</a:t>
            </a:r>
            <a:r>
              <a:rPr lang="en-US" sz="1100" kern="0" spc="40" baseline="30000" dirty="0">
                <a:solidFill>
                  <a:srgbClr val="505050"/>
                </a:solidFill>
                <a:latin typeface="Segoe UI Semilight" charset="0"/>
                <a:ea typeface="Segoe UI Semilight" charset="0"/>
                <a:cs typeface="Segoe UI Semilight" charset="0"/>
              </a:rPr>
              <a:t>5</a:t>
            </a:r>
          </a:p>
          <a:p>
            <a:pPr algn="ctr" defTabSz="930968">
              <a:spcBef>
                <a:spcPts val="1000"/>
              </a:spcBef>
              <a:defRPr/>
            </a:pPr>
            <a:r>
              <a:rPr lang="en-US" sz="1100" kern="0" spc="40" dirty="0">
                <a:solidFill>
                  <a:srgbClr val="505050"/>
                </a:solidFill>
                <a:latin typeface="Segoe UI Semilight" charset="0"/>
                <a:ea typeface="Segoe UI Semilight" charset="0"/>
                <a:cs typeface="Segoe UI Semilight" charset="0"/>
              </a:rPr>
              <a:t>#1 DW price/performance</a:t>
            </a:r>
            <a:br>
              <a:rPr lang="en-US" sz="1100" kern="0" spc="40" baseline="30000" dirty="0">
                <a:solidFill>
                  <a:srgbClr val="505050"/>
                </a:solidFill>
                <a:latin typeface="Segoe UI Semilight" charset="0"/>
                <a:ea typeface="Segoe UI Semilight" charset="0"/>
                <a:cs typeface="Segoe UI Semilight" charset="0"/>
              </a:rPr>
            </a:br>
            <a:r>
              <a:rPr lang="en-US" sz="1100" kern="0" spc="40" dirty="0">
                <a:solidFill>
                  <a:srgbClr val="505050"/>
                </a:solidFill>
                <a:latin typeface="Segoe UI Semilight" charset="0"/>
                <a:cs typeface="Segoe UI Semilight" charset="0"/>
              </a:rPr>
              <a:t>on 1TB</a:t>
            </a:r>
            <a:r>
              <a:rPr lang="en-US" sz="1100" kern="0" spc="40" baseline="30000" dirty="0">
                <a:solidFill>
                  <a:srgbClr val="505050"/>
                </a:solidFill>
                <a:latin typeface="Segoe UI Semilight" charset="0"/>
                <a:cs typeface="Segoe UI Semilight" charset="0"/>
              </a:rPr>
              <a:t>2</a:t>
            </a:r>
            <a:r>
              <a:rPr lang="en-US" sz="1100" kern="0" spc="40" dirty="0">
                <a:solidFill>
                  <a:srgbClr val="505050"/>
                </a:solidFill>
                <a:latin typeface="Segoe UI Semilight" charset="0"/>
                <a:cs typeface="Segoe UI Semilight" charset="0"/>
              </a:rPr>
              <a:t>, 10TB</a:t>
            </a:r>
            <a:r>
              <a:rPr lang="en-US" sz="1100" kern="0" spc="40" baseline="30000" dirty="0">
                <a:solidFill>
                  <a:srgbClr val="505050"/>
                </a:solidFill>
                <a:latin typeface="Segoe UI Semilight" charset="0"/>
                <a:cs typeface="Segoe UI Semilight" charset="0"/>
              </a:rPr>
              <a:t>3</a:t>
            </a:r>
            <a:r>
              <a:rPr lang="en-US" sz="1100" kern="0" spc="40" dirty="0">
                <a:solidFill>
                  <a:srgbClr val="505050"/>
                </a:solidFill>
                <a:latin typeface="Segoe UI Semilight" charset="0"/>
                <a:cs typeface="Segoe UI Semilight" charset="0"/>
              </a:rPr>
              <a:t>, and 30TB</a:t>
            </a:r>
            <a:r>
              <a:rPr lang="en-US" sz="1100" kern="0" spc="40" baseline="30000" dirty="0">
                <a:solidFill>
                  <a:srgbClr val="505050"/>
                </a:solidFill>
                <a:latin typeface="Segoe UI Semilight" charset="0"/>
                <a:cs typeface="Segoe UI Semilight" charset="0"/>
              </a:rPr>
              <a:t>4</a:t>
            </a:r>
          </a:p>
        </p:txBody>
      </p:sp>
      <p:grpSp>
        <p:nvGrpSpPr>
          <p:cNvPr id="87" name="Group 4">
            <a:extLst>
              <a:ext uri="{FF2B5EF4-FFF2-40B4-BE49-F238E27FC236}">
                <a16:creationId xmlns:a16="http://schemas.microsoft.com/office/drawing/2014/main" id="{50023319-AC5B-4464-996F-F0B91A49ACE2}"/>
              </a:ext>
            </a:extLst>
          </p:cNvPr>
          <p:cNvGrpSpPr>
            <a:grpSpLocks noChangeAspect="1"/>
          </p:cNvGrpSpPr>
          <p:nvPr/>
        </p:nvGrpSpPr>
        <p:grpSpPr bwMode="auto">
          <a:xfrm>
            <a:off x="3526057" y="2444417"/>
            <a:ext cx="411740" cy="665614"/>
            <a:chOff x="3105" y="865"/>
            <a:chExt cx="1625" cy="2627"/>
          </a:xfrm>
        </p:grpSpPr>
        <p:sp>
          <p:nvSpPr>
            <p:cNvPr id="88" name="Freeform 5">
              <a:extLst>
                <a:ext uri="{FF2B5EF4-FFF2-40B4-BE49-F238E27FC236}">
                  <a16:creationId xmlns:a16="http://schemas.microsoft.com/office/drawing/2014/main" id="{ADB8E74D-4433-4983-8E34-32108B1F612D}"/>
                </a:ext>
              </a:extLst>
            </p:cNvPr>
            <p:cNvSpPr>
              <a:spLocks noEditPoints="1"/>
            </p:cNvSpPr>
            <p:nvPr/>
          </p:nvSpPr>
          <p:spPr bwMode="auto">
            <a:xfrm>
              <a:off x="3105" y="865"/>
              <a:ext cx="1625" cy="2627"/>
            </a:xfrm>
            <a:custGeom>
              <a:avLst/>
              <a:gdLst>
                <a:gd name="T0" fmla="*/ 2260 w 2260"/>
                <a:gd name="T1" fmla="*/ 1130 h 3656"/>
                <a:gd name="T2" fmla="*/ 1130 w 2260"/>
                <a:gd name="T3" fmla="*/ 0 h 3656"/>
                <a:gd name="T4" fmla="*/ 0 w 2260"/>
                <a:gd name="T5" fmla="*/ 1130 h 3656"/>
                <a:gd name="T6" fmla="*/ 1130 w 2260"/>
                <a:gd name="T7" fmla="*/ 2260 h 3656"/>
                <a:gd name="T8" fmla="*/ 2260 w 2260"/>
                <a:gd name="T9" fmla="*/ 1130 h 3656"/>
                <a:gd name="T10" fmla="*/ 254 w 2260"/>
                <a:gd name="T11" fmla="*/ 1856 h 3656"/>
                <a:gd name="T12" fmla="*/ 254 w 2260"/>
                <a:gd name="T13" fmla="*/ 3656 h 3656"/>
                <a:gd name="T14" fmla="*/ 1126 w 2260"/>
                <a:gd name="T15" fmla="*/ 3252 h 3656"/>
                <a:gd name="T16" fmla="*/ 2006 w 2260"/>
                <a:gd name="T17" fmla="*/ 3656 h 3656"/>
                <a:gd name="T18" fmla="*/ 2006 w 2260"/>
                <a:gd name="T1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0" h="3656">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89" name="Line 6">
              <a:extLst>
                <a:ext uri="{FF2B5EF4-FFF2-40B4-BE49-F238E27FC236}">
                  <a16:creationId xmlns:a16="http://schemas.microsoft.com/office/drawing/2014/main" id="{5DF80BC0-58D4-4D4A-9A3A-4E2BFAF71C62}"/>
                </a:ext>
              </a:extLst>
            </p:cNvPr>
            <p:cNvSpPr>
              <a:spLocks noChangeShapeType="1"/>
            </p:cNvSpPr>
            <p:nvPr/>
          </p:nvSpPr>
          <p:spPr bwMode="auto">
            <a:xfrm>
              <a:off x="3578" y="1715"/>
              <a:ext cx="286" cy="22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90" name="Line 7">
              <a:extLst>
                <a:ext uri="{FF2B5EF4-FFF2-40B4-BE49-F238E27FC236}">
                  <a16:creationId xmlns:a16="http://schemas.microsoft.com/office/drawing/2014/main" id="{089BFEB6-DDBA-4759-8719-1F4FBA9F1018}"/>
                </a:ext>
              </a:extLst>
            </p:cNvPr>
            <p:cNvSpPr>
              <a:spLocks noChangeShapeType="1"/>
            </p:cNvSpPr>
            <p:nvPr/>
          </p:nvSpPr>
          <p:spPr bwMode="auto">
            <a:xfrm flipV="1">
              <a:off x="3865" y="1352"/>
              <a:ext cx="483" cy="57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grpSp>
      <p:cxnSp>
        <p:nvCxnSpPr>
          <p:cNvPr id="4" name="Straight Connector 3"/>
          <p:cNvCxnSpPr/>
          <p:nvPr/>
        </p:nvCxnSpPr>
        <p:spPr>
          <a:xfrm>
            <a:off x="2549890" y="1786354"/>
            <a:ext cx="0" cy="2925665"/>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913963" y="1786354"/>
            <a:ext cx="0" cy="2925665"/>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78038" y="1786354"/>
            <a:ext cx="0" cy="2925665"/>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642111" y="1786354"/>
            <a:ext cx="0" cy="2925665"/>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DB3098F-52E6-4B96-AC89-B26DF23F30D1}"/>
              </a:ext>
            </a:extLst>
          </p:cNvPr>
          <p:cNvGrpSpPr/>
          <p:nvPr/>
        </p:nvGrpSpPr>
        <p:grpSpPr>
          <a:xfrm>
            <a:off x="651912" y="3459617"/>
            <a:ext cx="1430559" cy="788775"/>
            <a:chOff x="621224" y="3497708"/>
            <a:chExt cx="1430762" cy="788887"/>
          </a:xfrm>
        </p:grpSpPr>
        <p:grpSp>
          <p:nvGrpSpPr>
            <p:cNvPr id="117" name="Group 116">
              <a:extLst>
                <a:ext uri="{FF2B5EF4-FFF2-40B4-BE49-F238E27FC236}">
                  <a16:creationId xmlns:a16="http://schemas.microsoft.com/office/drawing/2014/main" id="{6C904CC5-D43C-498C-B42B-34DC13E151B1}"/>
                </a:ext>
              </a:extLst>
            </p:cNvPr>
            <p:cNvGrpSpPr/>
            <p:nvPr/>
          </p:nvGrpSpPr>
          <p:grpSpPr>
            <a:xfrm>
              <a:off x="733875" y="3590153"/>
              <a:ext cx="1220037" cy="671469"/>
              <a:chOff x="8288942" y="3708270"/>
              <a:chExt cx="1818847" cy="760900"/>
            </a:xfrm>
          </p:grpSpPr>
          <p:sp>
            <p:nvSpPr>
              <p:cNvPr id="120" name="Rectangle 119">
                <a:extLst>
                  <a:ext uri="{FF2B5EF4-FFF2-40B4-BE49-F238E27FC236}">
                    <a16:creationId xmlns:a16="http://schemas.microsoft.com/office/drawing/2014/main" id="{B3AB2A48-C320-4C78-AFD0-49834DFB3951}"/>
                  </a:ext>
                </a:extLst>
              </p:cNvPr>
              <p:cNvSpPr/>
              <p:nvPr/>
            </p:nvSpPr>
            <p:spPr>
              <a:xfrm>
                <a:off x="8288942" y="3708273"/>
                <a:ext cx="982134" cy="760897"/>
              </a:xfrm>
              <a:prstGeom prst="rect">
                <a:avLst/>
              </a:prstGeom>
              <a:ln>
                <a:noFill/>
              </a:ln>
            </p:spPr>
            <p:txBody>
              <a:bodyPr wrap="none" lIns="46623">
                <a:spAutoFit/>
              </a:bodyPr>
              <a:lstStyle/>
              <a:p>
                <a:pPr defTabSz="932418">
                  <a:spcAft>
                    <a:spcPts val="204"/>
                  </a:spcAft>
                  <a:defRPr/>
                </a:pPr>
                <a:r>
                  <a:rPr lang="en-US" sz="800" kern="0" dirty="0">
                    <a:solidFill>
                      <a:srgbClr val="0178D7"/>
                    </a:solidFill>
                    <a:latin typeface="Segoe UI Semibold" charset="0"/>
                    <a:ea typeface="Segoe UI Semibold" charset="0"/>
                    <a:cs typeface="Segoe UI Semibold" charset="0"/>
                  </a:rPr>
                  <a:t>T-SQL</a:t>
                </a:r>
              </a:p>
              <a:p>
                <a:pPr defTabSz="932418">
                  <a:spcAft>
                    <a:spcPts val="204"/>
                  </a:spcAft>
                  <a:defRPr/>
                </a:pPr>
                <a:r>
                  <a:rPr lang="en-US" sz="800" kern="0" dirty="0">
                    <a:solidFill>
                      <a:srgbClr val="0178D7"/>
                    </a:solidFill>
                    <a:latin typeface="Segoe UI Semibold" charset="0"/>
                    <a:ea typeface="Segoe UI Semibold" charset="0"/>
                    <a:cs typeface="Segoe UI Semibold" charset="0"/>
                  </a:rPr>
                  <a:t>Java</a:t>
                </a:r>
              </a:p>
              <a:p>
                <a:pPr defTabSz="932418">
                  <a:spcAft>
                    <a:spcPts val="204"/>
                  </a:spcAft>
                  <a:defRPr/>
                </a:pPr>
                <a:r>
                  <a:rPr lang="en-US" sz="800" kern="0" dirty="0">
                    <a:solidFill>
                      <a:srgbClr val="0178D7"/>
                    </a:solidFill>
                    <a:latin typeface="Segoe UI Semibold" charset="0"/>
                    <a:ea typeface="Segoe UI Semibold" charset="0"/>
                    <a:cs typeface="Segoe UI Semibold" charset="0"/>
                  </a:rPr>
                  <a:t>C/C++</a:t>
                </a:r>
              </a:p>
              <a:p>
                <a:pPr defTabSz="932418">
                  <a:spcAft>
                    <a:spcPts val="204"/>
                  </a:spcAft>
                  <a:defRPr/>
                </a:pPr>
                <a:r>
                  <a:rPr lang="en-US" sz="800" kern="0" dirty="0">
                    <a:solidFill>
                      <a:srgbClr val="0178D7"/>
                    </a:solidFill>
                    <a:latin typeface="Segoe UI Semibold" charset="0"/>
                    <a:ea typeface="Segoe UI Semibold" charset="0"/>
                    <a:cs typeface="Segoe UI Semibold" charset="0"/>
                  </a:rPr>
                  <a:t>C#/VB.NET</a:t>
                </a:r>
              </a:p>
            </p:txBody>
          </p:sp>
          <p:sp>
            <p:nvSpPr>
              <p:cNvPr id="121" name="Rectangle 120">
                <a:extLst>
                  <a:ext uri="{FF2B5EF4-FFF2-40B4-BE49-F238E27FC236}">
                    <a16:creationId xmlns:a16="http://schemas.microsoft.com/office/drawing/2014/main" id="{A3A2A1D3-E641-40CD-B46F-2D004DE06085}"/>
                  </a:ext>
                </a:extLst>
              </p:cNvPr>
              <p:cNvSpPr/>
              <p:nvPr/>
            </p:nvSpPr>
            <p:spPr>
              <a:xfrm>
                <a:off x="9364632" y="3708270"/>
                <a:ext cx="743157" cy="760897"/>
              </a:xfrm>
              <a:prstGeom prst="rect">
                <a:avLst/>
              </a:prstGeom>
              <a:ln>
                <a:noFill/>
              </a:ln>
            </p:spPr>
            <p:txBody>
              <a:bodyPr wrap="none" lIns="46623">
                <a:spAutoFit/>
              </a:bodyPr>
              <a:lstStyle/>
              <a:p>
                <a:pPr defTabSz="932418">
                  <a:spcAft>
                    <a:spcPts val="204"/>
                  </a:spcAft>
                  <a:defRPr/>
                </a:pPr>
                <a:r>
                  <a:rPr lang="en-US" sz="800" kern="0" dirty="0">
                    <a:solidFill>
                      <a:srgbClr val="0178D7"/>
                    </a:solidFill>
                    <a:latin typeface="Segoe UI Semibold" charset="0"/>
                    <a:ea typeface="Segoe UI Semibold" charset="0"/>
                    <a:cs typeface="Segoe UI Semibold" charset="0"/>
                  </a:rPr>
                  <a:t>PHP</a:t>
                </a:r>
              </a:p>
              <a:p>
                <a:pPr defTabSz="932418">
                  <a:spcAft>
                    <a:spcPts val="204"/>
                  </a:spcAft>
                  <a:defRPr/>
                </a:pPr>
                <a:r>
                  <a:rPr lang="en-US" sz="800" kern="0" dirty="0" err="1">
                    <a:solidFill>
                      <a:srgbClr val="0178D7"/>
                    </a:solidFill>
                    <a:latin typeface="Segoe UI Semibold" charset="0"/>
                    <a:ea typeface="Segoe UI Semibold" charset="0"/>
                    <a:cs typeface="Segoe UI Semibold" charset="0"/>
                  </a:rPr>
                  <a:t>Node.js</a:t>
                </a:r>
                <a:endParaRPr lang="en-US" sz="800" kern="0" dirty="0">
                  <a:solidFill>
                    <a:srgbClr val="0178D7"/>
                  </a:solidFill>
                  <a:latin typeface="Segoe UI Semibold" charset="0"/>
                  <a:ea typeface="Segoe UI Semibold" charset="0"/>
                  <a:cs typeface="Segoe UI Semibold" charset="0"/>
                </a:endParaRPr>
              </a:p>
              <a:p>
                <a:pPr defTabSz="932418">
                  <a:spcAft>
                    <a:spcPts val="204"/>
                  </a:spcAft>
                  <a:defRPr/>
                </a:pPr>
                <a:r>
                  <a:rPr lang="en-US" sz="800" kern="0" dirty="0">
                    <a:solidFill>
                      <a:srgbClr val="0178D7"/>
                    </a:solidFill>
                    <a:latin typeface="Segoe UI Semibold" charset="0"/>
                    <a:ea typeface="Segoe UI Semibold" charset="0"/>
                    <a:cs typeface="Segoe UI Semibold" charset="0"/>
                  </a:rPr>
                  <a:t>Python</a:t>
                </a:r>
              </a:p>
              <a:p>
                <a:pPr defTabSz="932418">
                  <a:spcAft>
                    <a:spcPts val="204"/>
                  </a:spcAft>
                  <a:defRPr/>
                </a:pPr>
                <a:r>
                  <a:rPr lang="en-US" sz="800" kern="0" dirty="0">
                    <a:solidFill>
                      <a:srgbClr val="0178D7"/>
                    </a:solidFill>
                    <a:latin typeface="Segoe UI Semibold" charset="0"/>
                    <a:ea typeface="Segoe UI Semibold" charset="0"/>
                    <a:cs typeface="Segoe UI Semibold" charset="0"/>
                  </a:rPr>
                  <a:t>Ruby</a:t>
                </a:r>
              </a:p>
            </p:txBody>
          </p:sp>
        </p:grpSp>
        <p:grpSp>
          <p:nvGrpSpPr>
            <p:cNvPr id="5" name="Group 4">
              <a:extLst>
                <a:ext uri="{FF2B5EF4-FFF2-40B4-BE49-F238E27FC236}">
                  <a16:creationId xmlns:a16="http://schemas.microsoft.com/office/drawing/2014/main" id="{C9A3E20E-63FA-4E68-8142-82EEB66D448E}"/>
                </a:ext>
              </a:extLst>
            </p:cNvPr>
            <p:cNvGrpSpPr/>
            <p:nvPr/>
          </p:nvGrpSpPr>
          <p:grpSpPr>
            <a:xfrm>
              <a:off x="621224" y="3497708"/>
              <a:ext cx="1430762" cy="788887"/>
              <a:chOff x="621224" y="3479426"/>
              <a:chExt cx="1430762" cy="788887"/>
            </a:xfrm>
          </p:grpSpPr>
          <p:grpSp>
            <p:nvGrpSpPr>
              <p:cNvPr id="98" name="Group 97">
                <a:extLst>
                  <a:ext uri="{FF2B5EF4-FFF2-40B4-BE49-F238E27FC236}">
                    <a16:creationId xmlns:a16="http://schemas.microsoft.com/office/drawing/2014/main" id="{D38A7445-5393-44B9-BCA6-17A84BCDAD59}"/>
                  </a:ext>
                </a:extLst>
              </p:cNvPr>
              <p:cNvGrpSpPr/>
              <p:nvPr/>
            </p:nvGrpSpPr>
            <p:grpSpPr>
              <a:xfrm>
                <a:off x="621224" y="3479426"/>
                <a:ext cx="1430762" cy="788887"/>
                <a:chOff x="2107244" y="1575258"/>
                <a:chExt cx="310993" cy="640674"/>
              </a:xfrm>
            </p:grpSpPr>
            <p:sp>
              <p:nvSpPr>
                <p:cNvPr id="107" name="Rectangle 9">
                  <a:extLst>
                    <a:ext uri="{FF2B5EF4-FFF2-40B4-BE49-F238E27FC236}">
                      <a16:creationId xmlns:a16="http://schemas.microsoft.com/office/drawing/2014/main" id="{D3FC41EF-FF3F-4E44-B0AD-8FE05D69F0CE}"/>
                    </a:ext>
                  </a:extLst>
                </p:cNvPr>
                <p:cNvSpPr>
                  <a:spLocks noChangeArrowheads="1"/>
                </p:cNvSpPr>
                <p:nvPr/>
              </p:nvSpPr>
              <p:spPr bwMode="auto">
                <a:xfrm>
                  <a:off x="2107244" y="1575258"/>
                  <a:ext cx="310993" cy="640674"/>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sp>
              <p:nvSpPr>
                <p:cNvPr id="108" name="Line 10">
                  <a:extLst>
                    <a:ext uri="{FF2B5EF4-FFF2-40B4-BE49-F238E27FC236}">
                      <a16:creationId xmlns:a16="http://schemas.microsoft.com/office/drawing/2014/main" id="{C6891ED2-0447-4AE6-946C-FFCD2D63686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grpSp>
          <p:grpSp>
            <p:nvGrpSpPr>
              <p:cNvPr id="100" name="Group 99">
                <a:extLst>
                  <a:ext uri="{FF2B5EF4-FFF2-40B4-BE49-F238E27FC236}">
                    <a16:creationId xmlns:a16="http://schemas.microsoft.com/office/drawing/2014/main" id="{21D82C6F-537C-45CA-B3DC-948BB9AB05BD}"/>
                  </a:ext>
                </a:extLst>
              </p:cNvPr>
              <p:cNvGrpSpPr/>
              <p:nvPr/>
            </p:nvGrpSpPr>
            <p:grpSpPr>
              <a:xfrm>
                <a:off x="1903214" y="3508883"/>
                <a:ext cx="117827" cy="29457"/>
                <a:chOff x="2287367" y="1599181"/>
                <a:chExt cx="95690" cy="23923"/>
              </a:xfrm>
              <a:solidFill>
                <a:schemeClr val="tx2"/>
              </a:solidFill>
            </p:grpSpPr>
            <p:sp>
              <p:nvSpPr>
                <p:cNvPr id="104" name="Oval 11">
                  <a:extLst>
                    <a:ext uri="{FF2B5EF4-FFF2-40B4-BE49-F238E27FC236}">
                      <a16:creationId xmlns:a16="http://schemas.microsoft.com/office/drawing/2014/main" id="{E29E77BE-202F-47E7-94DD-0F6E2636A9BC}"/>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sp>
              <p:nvSpPr>
                <p:cNvPr id="105" name="Oval 12">
                  <a:extLst>
                    <a:ext uri="{FF2B5EF4-FFF2-40B4-BE49-F238E27FC236}">
                      <a16:creationId xmlns:a16="http://schemas.microsoft.com/office/drawing/2014/main" id="{B6E86ECA-6748-4FA0-8095-C2F930281194}"/>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sp>
              <p:nvSpPr>
                <p:cNvPr id="106" name="Oval 13">
                  <a:extLst>
                    <a:ext uri="{FF2B5EF4-FFF2-40B4-BE49-F238E27FC236}">
                      <a16:creationId xmlns:a16="http://schemas.microsoft.com/office/drawing/2014/main" id="{14CC3F5A-B9A0-48CD-9F1F-BB48B5E31C0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grpSp>
        </p:grpSp>
      </p:grpSp>
      <p:sp>
        <p:nvSpPr>
          <p:cNvPr id="102" name="TextBox 101"/>
          <p:cNvSpPr txBox="1"/>
          <p:nvPr/>
        </p:nvSpPr>
        <p:spPr>
          <a:xfrm>
            <a:off x="7722186" y="2852365"/>
            <a:ext cx="625346" cy="615553"/>
          </a:xfrm>
          <a:prstGeom prst="rect">
            <a:avLst/>
          </a:prstGeom>
          <a:noFill/>
        </p:spPr>
        <p:txBody>
          <a:bodyPr wrap="square" lIns="0" tIns="0" rIns="0" bIns="0" rtlCol="0">
            <a:spAutoFit/>
          </a:bodyPr>
          <a:lstStyle/>
          <a:p>
            <a:pPr algn="ctr" defTabSz="1218935">
              <a:defRPr/>
            </a:pPr>
            <a:r>
              <a:rPr lang="en-US" sz="4000" b="1" kern="0" dirty="0">
                <a:solidFill>
                  <a:srgbClr val="0078D7"/>
                </a:solidFill>
                <a:latin typeface="Segoe UI Semibold" charset="0"/>
                <a:ea typeface="Segoe UI Semibold" charset="0"/>
                <a:cs typeface="Segoe UI Semibold" charset="0"/>
              </a:rPr>
              <a:t>R</a:t>
            </a:r>
          </a:p>
        </p:txBody>
      </p:sp>
      <p:grpSp>
        <p:nvGrpSpPr>
          <p:cNvPr id="103" name="Group 102"/>
          <p:cNvGrpSpPr>
            <a:grpSpLocks noChangeAspect="1"/>
          </p:cNvGrpSpPr>
          <p:nvPr/>
        </p:nvGrpSpPr>
        <p:grpSpPr bwMode="auto">
          <a:xfrm>
            <a:off x="8634542" y="2952892"/>
            <a:ext cx="418209" cy="420053"/>
            <a:chOff x="522" y="2880"/>
            <a:chExt cx="908" cy="912"/>
          </a:xfrm>
          <a:solidFill>
            <a:schemeClr val="tx2"/>
          </a:solidFill>
        </p:grpSpPr>
        <p:sp>
          <p:nvSpPr>
            <p:cNvPr id="110"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sp>
          <p:nvSpPr>
            <p:cNvPr id="111"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grpSp>
      <p:sp>
        <p:nvSpPr>
          <p:cNvPr id="112" name="TextBox 111">
            <a:extLst>
              <a:ext uri="{FF2B5EF4-FFF2-40B4-BE49-F238E27FC236}">
                <a16:creationId xmlns:a16="http://schemas.microsoft.com/office/drawing/2014/main" id="{A6797694-6A0A-41E4-B52E-074019ADDC8C}"/>
              </a:ext>
            </a:extLst>
          </p:cNvPr>
          <p:cNvSpPr txBox="1"/>
          <p:nvPr/>
        </p:nvSpPr>
        <p:spPr>
          <a:xfrm>
            <a:off x="7446736" y="3956874"/>
            <a:ext cx="2026678" cy="764139"/>
          </a:xfrm>
          <a:prstGeom prst="rect">
            <a:avLst/>
          </a:prstGeom>
          <a:noFill/>
        </p:spPr>
        <p:txBody>
          <a:bodyPr wrap="none" lIns="91427" tIns="45713" rIns="91427" bIns="45713" rtlCol="0" anchor="b">
            <a:spAutoFit/>
          </a:bodyPr>
          <a:lstStyle/>
          <a:p>
            <a:pPr algn="ctr" defTabSz="930968">
              <a:spcBef>
                <a:spcPts val="600"/>
              </a:spcBef>
              <a:spcAft>
                <a:spcPts val="600"/>
              </a:spcAft>
              <a:defRPr/>
            </a:pPr>
            <a:r>
              <a:rPr lang="en-US" sz="1100" kern="0" spc="40" dirty="0">
                <a:solidFill>
                  <a:srgbClr val="505050"/>
                </a:solidFill>
                <a:latin typeface="Segoe UI Semilight" charset="0"/>
                <a:ea typeface="Segoe UI Semilight" charset="0"/>
                <a:cs typeface="Segoe UI Semilight" charset="0"/>
              </a:rPr>
              <a:t>R and Python + </a:t>
            </a:r>
            <a:br>
              <a:rPr lang="en-US" sz="1100" kern="0" spc="40" dirty="0">
                <a:solidFill>
                  <a:srgbClr val="505050"/>
                </a:solidFill>
                <a:latin typeface="Segoe UI Semilight" charset="0"/>
                <a:ea typeface="Segoe UI Semilight" charset="0"/>
                <a:cs typeface="Segoe UI Semilight" charset="0"/>
              </a:rPr>
            </a:br>
            <a:r>
              <a:rPr lang="en-US" sz="1100" kern="0" spc="40" dirty="0">
                <a:solidFill>
                  <a:srgbClr val="505050"/>
                </a:solidFill>
                <a:latin typeface="Segoe UI Semilight" charset="0"/>
                <a:ea typeface="Segoe UI Semilight" charset="0"/>
                <a:cs typeface="Segoe UI Semilight" charset="0"/>
              </a:rPr>
              <a:t>in-memory at massive scale</a:t>
            </a:r>
          </a:p>
          <a:p>
            <a:pPr algn="ctr" defTabSz="930968">
              <a:spcBef>
                <a:spcPts val="600"/>
              </a:spcBef>
              <a:spcAft>
                <a:spcPts val="600"/>
              </a:spcAft>
              <a:defRPr/>
            </a:pPr>
            <a:r>
              <a:rPr lang="en-US" sz="1100" kern="0" spc="40" dirty="0">
                <a:solidFill>
                  <a:srgbClr val="505050"/>
                </a:solidFill>
                <a:latin typeface="Segoe UI Semilight" charset="0"/>
                <a:ea typeface="Segoe UI Semilight" charset="0"/>
                <a:cs typeface="Segoe UI Semilight" charset="0"/>
              </a:rPr>
              <a:t>Native T-SQL scoring</a:t>
            </a:r>
          </a:p>
        </p:txBody>
      </p:sp>
      <p:sp>
        <p:nvSpPr>
          <p:cNvPr id="2" name="TextBox 1">
            <a:extLst>
              <a:ext uri="{FF2B5EF4-FFF2-40B4-BE49-F238E27FC236}">
                <a16:creationId xmlns:a16="http://schemas.microsoft.com/office/drawing/2014/main" id="{98CB4FD4-97CF-47E7-A092-5454A7632C6F}"/>
              </a:ext>
            </a:extLst>
          </p:cNvPr>
          <p:cNvSpPr txBox="1"/>
          <p:nvPr/>
        </p:nvSpPr>
        <p:spPr>
          <a:xfrm>
            <a:off x="408956" y="6062184"/>
            <a:ext cx="1167581" cy="247725"/>
          </a:xfrm>
          <a:prstGeom prst="rect">
            <a:avLst/>
          </a:prstGeom>
          <a:noFill/>
        </p:spPr>
        <p:txBody>
          <a:bodyPr wrap="square" lIns="91427" rIns="91427" rtlCol="0">
            <a:spAutoFit/>
          </a:bodyPr>
          <a:lstStyle/>
          <a:p>
            <a:pPr algn="ctr" defTabSz="930968">
              <a:lnSpc>
                <a:spcPct val="90000"/>
              </a:lnSpc>
              <a:spcAft>
                <a:spcPts val="600"/>
              </a:spcAft>
              <a:defRPr/>
            </a:pPr>
            <a:r>
              <a:rPr lang="en-US" sz="1100" kern="0" spc="49" dirty="0">
                <a:solidFill>
                  <a:srgbClr val="505050"/>
                </a:solidFill>
                <a:latin typeface="Segoe UI Semilight" charset="0"/>
                <a:ea typeface="Segoe UI Semilight" charset="0"/>
                <a:cs typeface="Segoe UI Semilight"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56749" y="6062184"/>
            <a:ext cx="1039358" cy="247725"/>
          </a:xfrm>
          <a:prstGeom prst="rect">
            <a:avLst/>
          </a:prstGeom>
          <a:noFill/>
        </p:spPr>
        <p:txBody>
          <a:bodyPr wrap="square" lIns="91427" rIns="91427" rtlCol="0">
            <a:spAutoFit/>
          </a:bodyPr>
          <a:lstStyle/>
          <a:p>
            <a:pPr algn="ctr" defTabSz="930968">
              <a:lnSpc>
                <a:spcPct val="90000"/>
              </a:lnSpc>
              <a:spcAft>
                <a:spcPts val="600"/>
              </a:spcAft>
              <a:defRPr/>
            </a:pPr>
            <a:r>
              <a:rPr lang="en-US" sz="1100" kern="0" spc="49" dirty="0">
                <a:solidFill>
                  <a:srgbClr val="505050"/>
                </a:solidFill>
                <a:latin typeface="Segoe UI Semilight" charset="0"/>
                <a:ea typeface="Segoe UI Semilight" charset="0"/>
                <a:cs typeface="Segoe UI Semilight" charset="0"/>
              </a:rPr>
              <a:t>Public cloud</a:t>
            </a:r>
          </a:p>
        </p:txBody>
      </p:sp>
      <p:cxnSp>
        <p:nvCxnSpPr>
          <p:cNvPr id="85" name="Straight Connector 84"/>
          <p:cNvCxnSpPr/>
          <p:nvPr/>
        </p:nvCxnSpPr>
        <p:spPr>
          <a:xfrm flipH="1">
            <a:off x="1433222" y="5884527"/>
            <a:ext cx="9325557" cy="0"/>
          </a:xfrm>
          <a:prstGeom prst="line">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Right Bracket 72"/>
          <p:cNvSpPr/>
          <p:nvPr/>
        </p:nvSpPr>
        <p:spPr>
          <a:xfrm rot="5400000" flipV="1">
            <a:off x="6039610" y="-571487"/>
            <a:ext cx="112781" cy="1115409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cxnSp>
        <p:nvCxnSpPr>
          <p:cNvPr id="68" name="Straight Connector 67"/>
          <p:cNvCxnSpPr/>
          <p:nvPr/>
        </p:nvCxnSpPr>
        <p:spPr>
          <a:xfrm flipH="1">
            <a:off x="9928182" y="449672"/>
            <a:ext cx="2055732"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3CE080A-52B8-41B8-9CC0-A028B249F6CF}"/>
              </a:ext>
            </a:extLst>
          </p:cNvPr>
          <p:cNvSpPr txBox="1"/>
          <p:nvPr/>
        </p:nvSpPr>
        <p:spPr>
          <a:xfrm>
            <a:off x="284016" y="6576787"/>
            <a:ext cx="11623968" cy="205284"/>
          </a:xfrm>
          <a:prstGeom prst="rect">
            <a:avLst/>
          </a:prstGeom>
          <a:solidFill>
            <a:schemeClr val="bg1"/>
          </a:solidFill>
        </p:spPr>
        <p:txBody>
          <a:bodyPr wrap="square" lIns="91427" tIns="45713" rIns="91427" bIns="45713" rtlCol="0">
            <a:spAutoFit/>
          </a:bodyPr>
          <a:lstStyle/>
          <a:p>
            <a:pPr defTabSz="914225">
              <a:lnSpc>
                <a:spcPct val="90000"/>
              </a:lnSpc>
              <a:spcAft>
                <a:spcPts val="600"/>
              </a:spcAft>
              <a:defRPr/>
            </a:pPr>
            <a:r>
              <a:rPr lang="en-US" sz="800" dirty="0">
                <a:gradFill>
                  <a:gsLst>
                    <a:gs pos="2917">
                      <a:srgbClr val="505050"/>
                    </a:gs>
                    <a:gs pos="30000">
                      <a:srgbClr val="505050"/>
                    </a:gs>
                  </a:gsLst>
                  <a:lin ang="5400000" scaled="0"/>
                </a:gradFill>
                <a:latin typeface="Segoe UI"/>
              </a:rPr>
              <a:t>All TPC Claims as of 1/19/2018.  </a:t>
            </a:r>
            <a:r>
              <a:rPr lang="en-US" sz="800" baseline="30000" dirty="0">
                <a:gradFill>
                  <a:gsLst>
                    <a:gs pos="2917">
                      <a:srgbClr val="505050"/>
                    </a:gs>
                    <a:gs pos="30000">
                      <a:srgbClr val="505050"/>
                    </a:gs>
                  </a:gsLst>
                  <a:lin ang="5400000" scaled="0"/>
                </a:gradFill>
                <a:latin typeface="Segoe UI"/>
              </a:rPr>
              <a:t>1</a:t>
            </a:r>
            <a:r>
              <a:rPr lang="en-US" sz="800" dirty="0">
                <a:gradFill>
                  <a:gsLst>
                    <a:gs pos="2917">
                      <a:srgbClr val="505050"/>
                    </a:gs>
                    <a:gs pos="30000">
                      <a:srgbClr val="505050"/>
                    </a:gs>
                  </a:gsLst>
                  <a:lin ang="5400000" scaled="0"/>
                </a:gradFill>
                <a:latin typeface="Segoe UI"/>
              </a:rPr>
              <a:t>http://www.tpc.org/4081; </a:t>
            </a:r>
            <a:r>
              <a:rPr lang="en-US" sz="800" baseline="30000" dirty="0">
                <a:gradFill>
                  <a:gsLst>
                    <a:gs pos="2917">
                      <a:srgbClr val="505050"/>
                    </a:gs>
                    <a:gs pos="30000">
                      <a:srgbClr val="505050"/>
                    </a:gs>
                  </a:gsLst>
                  <a:lin ang="5400000" scaled="0"/>
                </a:gradFill>
                <a:latin typeface="Segoe UI"/>
              </a:rPr>
              <a:t>2</a:t>
            </a:r>
            <a:r>
              <a:rPr lang="en-US" sz="800" dirty="0">
                <a:gradFill>
                  <a:gsLst>
                    <a:gs pos="2917">
                      <a:srgbClr val="505050"/>
                    </a:gs>
                    <a:gs pos="30000">
                      <a:srgbClr val="505050"/>
                    </a:gs>
                  </a:gsLst>
                  <a:lin ang="5400000" scaled="0"/>
                </a:gradFill>
                <a:latin typeface="Segoe UI"/>
              </a:rPr>
              <a:t>http://www.tpc.org/3331; </a:t>
            </a:r>
            <a:r>
              <a:rPr lang="en-US" sz="800" baseline="30000" dirty="0">
                <a:gradFill>
                  <a:gsLst>
                    <a:gs pos="2917">
                      <a:srgbClr val="505050"/>
                    </a:gs>
                    <a:gs pos="30000">
                      <a:srgbClr val="505050"/>
                    </a:gs>
                  </a:gsLst>
                  <a:lin ang="5400000" scaled="0"/>
                </a:gradFill>
                <a:latin typeface="Segoe UI"/>
              </a:rPr>
              <a:t>3</a:t>
            </a:r>
            <a:r>
              <a:rPr lang="en-US" sz="800" dirty="0">
                <a:gradFill>
                  <a:gsLst>
                    <a:gs pos="2917">
                      <a:srgbClr val="505050"/>
                    </a:gs>
                    <a:gs pos="30000">
                      <a:srgbClr val="505050"/>
                    </a:gs>
                  </a:gsLst>
                  <a:lin ang="5400000" scaled="0"/>
                </a:gradFill>
                <a:latin typeface="Segoe UI"/>
              </a:rPr>
              <a:t>http://www.tpc.org/3326; </a:t>
            </a:r>
            <a:r>
              <a:rPr lang="en-US" sz="800" baseline="30000" dirty="0">
                <a:gradFill>
                  <a:gsLst>
                    <a:gs pos="2917">
                      <a:srgbClr val="505050"/>
                    </a:gs>
                    <a:gs pos="30000">
                      <a:srgbClr val="505050"/>
                    </a:gs>
                  </a:gsLst>
                  <a:lin ang="5400000" scaled="0"/>
                </a:gradFill>
                <a:latin typeface="Segoe UI"/>
              </a:rPr>
              <a:t>4</a:t>
            </a:r>
            <a:r>
              <a:rPr lang="en-US" sz="800" dirty="0">
                <a:gradFill>
                  <a:gsLst>
                    <a:gs pos="2917">
                      <a:srgbClr val="505050"/>
                    </a:gs>
                    <a:gs pos="30000">
                      <a:srgbClr val="505050"/>
                    </a:gs>
                  </a:gsLst>
                  <a:lin ang="5400000" scaled="0"/>
                </a:gradFill>
                <a:latin typeface="Segoe UI"/>
              </a:rPr>
              <a:t>http://www.tpc.org/3321; </a:t>
            </a:r>
            <a:r>
              <a:rPr lang="en-US" sz="800" baseline="30000" dirty="0">
                <a:gradFill>
                  <a:gsLst>
                    <a:gs pos="2917">
                      <a:srgbClr val="505050"/>
                    </a:gs>
                    <a:gs pos="30000">
                      <a:srgbClr val="505050"/>
                    </a:gs>
                  </a:gsLst>
                  <a:lin ang="5400000" scaled="0"/>
                </a:gradFill>
                <a:latin typeface="Segoe UI"/>
              </a:rPr>
              <a:t>5</a:t>
            </a:r>
            <a:r>
              <a:rPr lang="en-US" sz="800" dirty="0">
                <a:gradFill>
                  <a:gsLst>
                    <a:gs pos="2917">
                      <a:srgbClr val="505050"/>
                    </a:gs>
                    <a:gs pos="30000">
                      <a:srgbClr val="505050"/>
                    </a:gs>
                  </a:gsLst>
                  <a:lin ang="5400000" scaled="0"/>
                </a:gradFill>
                <a:latin typeface="Segoe UI"/>
              </a:rPr>
              <a:t>http://www.tpc.org/4080; </a:t>
            </a:r>
            <a:r>
              <a:rPr lang="en-US" sz="800" baseline="30000" dirty="0">
                <a:gradFill>
                  <a:gsLst>
                    <a:gs pos="2917">
                      <a:srgbClr val="505050"/>
                    </a:gs>
                    <a:gs pos="30000">
                      <a:srgbClr val="505050"/>
                    </a:gs>
                  </a:gsLst>
                  <a:lin ang="5400000" scaled="0"/>
                </a:gradFill>
                <a:latin typeface="Segoe UI"/>
              </a:rPr>
              <a:t>6</a:t>
            </a:r>
            <a:r>
              <a:rPr lang="en-US" sz="800" spc="-20" dirty="0">
                <a:solidFill>
                  <a:srgbClr val="737373"/>
                </a:solidFill>
                <a:latin typeface="Segoe UI"/>
              </a:rPr>
              <a:t>National Institute of Standards and Technology Comprehensive Vulnerability Database</a:t>
            </a:r>
            <a:endParaRPr lang="en-US" sz="800" dirty="0">
              <a:gradFill>
                <a:gsLst>
                  <a:gs pos="2917">
                    <a:srgbClr val="505050"/>
                  </a:gs>
                  <a:gs pos="30000">
                    <a:srgbClr val="505050"/>
                  </a:gs>
                </a:gsLst>
                <a:lin ang="5400000" scaled="0"/>
              </a:gradFill>
              <a:latin typeface="Segoe UI"/>
            </a:endParaRPr>
          </a:p>
        </p:txBody>
      </p:sp>
      <p:sp>
        <p:nvSpPr>
          <p:cNvPr id="6" name="Title 5">
            <a:extLst>
              <a:ext uri="{FF2B5EF4-FFF2-40B4-BE49-F238E27FC236}">
                <a16:creationId xmlns:a16="http://schemas.microsoft.com/office/drawing/2014/main" id="{F379A44E-7B12-4624-8C60-759143B81DF4}"/>
              </a:ext>
            </a:extLst>
          </p:cNvPr>
          <p:cNvSpPr>
            <a:spLocks noGrp="1"/>
          </p:cNvSpPr>
          <p:nvPr>
            <p:ph type="title"/>
          </p:nvPr>
        </p:nvSpPr>
        <p:spPr/>
        <p:txBody>
          <a:bodyPr/>
          <a:lstStyle/>
          <a:p>
            <a:pPr lvl="0" algn="ctr"/>
            <a:r>
              <a:rPr lang="en-US" sz="3200" dirty="0"/>
              <a:t>SQL Server 2017 </a:t>
            </a:r>
            <a:br>
              <a:rPr lang="en-US" dirty="0"/>
            </a:br>
            <a:r>
              <a:rPr lang="en-US" sz="1400" dirty="0"/>
              <a:t>Industry-leading performance and security NOW ON LINUX and DOCKER</a:t>
            </a:r>
            <a:r>
              <a:rPr lang="en-US" sz="3200" dirty="0"/>
              <a:t> </a:t>
            </a:r>
            <a:endParaRPr lang="en-US" sz="2800" dirty="0"/>
          </a:p>
        </p:txBody>
      </p:sp>
      <p:grpSp>
        <p:nvGrpSpPr>
          <p:cNvPr id="13" name="Group 12">
            <a:extLst>
              <a:ext uri="{FF2B5EF4-FFF2-40B4-BE49-F238E27FC236}">
                <a16:creationId xmlns:a16="http://schemas.microsoft.com/office/drawing/2014/main" id="{69461740-6AB7-4A69-A744-75A0E7522B3A}"/>
              </a:ext>
            </a:extLst>
          </p:cNvPr>
          <p:cNvGrpSpPr/>
          <p:nvPr/>
        </p:nvGrpSpPr>
        <p:grpSpPr>
          <a:xfrm>
            <a:off x="601788" y="2676645"/>
            <a:ext cx="1530807" cy="355549"/>
            <a:chOff x="571500" y="2714625"/>
            <a:chExt cx="1531024" cy="35560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1086220" y="2723677"/>
              <a:ext cx="332194" cy="33642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765" kern="0" dirty="0">
                <a:solidFill>
                  <a:prstClr val="white"/>
                </a:solidFill>
                <a:latin typeface="Segoe UI"/>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1634640" y="2741360"/>
              <a:ext cx="467884" cy="301061"/>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chemeClr val="tx2"/>
            </a:solidFill>
            <a:ln w="10795" cap="flat" cmpd="sng" algn="ctr">
              <a:noFill/>
              <a:prstDash val="solid"/>
            </a:ln>
            <a:effectLst/>
          </p:spPr>
          <p:txBody>
            <a:bodyPr rtlCol="0" anchor="ctr"/>
            <a:lstStyle/>
            <a:p>
              <a:pPr algn="ctr" defTabSz="932418">
                <a:defRPr/>
              </a:pPr>
              <a:endParaRPr lang="en-US" sz="1836" kern="0">
                <a:solidFill>
                  <a:prstClr val="white"/>
                </a:solidFill>
                <a:latin typeface="Segoe UI"/>
              </a:endParaRPr>
            </a:p>
          </p:txBody>
        </p:sp>
        <p:grpSp>
          <p:nvGrpSpPr>
            <p:cNvPr id="8" name="Group 4">
              <a:extLst>
                <a:ext uri="{FF2B5EF4-FFF2-40B4-BE49-F238E27FC236}">
                  <a16:creationId xmlns:a16="http://schemas.microsoft.com/office/drawing/2014/main" id="{C7C126E1-725A-47E3-80FB-89D1FA507F7F}"/>
                </a:ext>
              </a:extLst>
            </p:cNvPr>
            <p:cNvGrpSpPr>
              <a:grpSpLocks noChangeAspect="1"/>
            </p:cNvGrpSpPr>
            <p:nvPr/>
          </p:nvGrpSpPr>
          <p:grpSpPr bwMode="auto">
            <a:xfrm>
              <a:off x="571500" y="2714625"/>
              <a:ext cx="298450" cy="355600"/>
              <a:chOff x="360" y="1710"/>
              <a:chExt cx="188" cy="224"/>
            </a:xfrm>
            <a:solidFill>
              <a:schemeClr val="tx2"/>
            </a:solidFill>
          </p:grpSpPr>
          <p:sp>
            <p:nvSpPr>
              <p:cNvPr id="10" name="Freeform 5">
                <a:extLst>
                  <a:ext uri="{FF2B5EF4-FFF2-40B4-BE49-F238E27FC236}">
                    <a16:creationId xmlns:a16="http://schemas.microsoft.com/office/drawing/2014/main" id="{267CF4D5-22DE-43B8-8293-C85371633FF7}"/>
                  </a:ext>
                </a:extLst>
              </p:cNvPr>
              <p:cNvSpPr>
                <a:spLocks/>
              </p:cNvSpPr>
              <p:nvPr/>
            </p:nvSpPr>
            <p:spPr bwMode="auto">
              <a:xfrm>
                <a:off x="449" y="1761"/>
                <a:ext cx="4"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sp>
            <p:nvSpPr>
              <p:cNvPr id="11" name="Freeform 6">
                <a:extLst>
                  <a:ext uri="{FF2B5EF4-FFF2-40B4-BE49-F238E27FC236}">
                    <a16:creationId xmlns:a16="http://schemas.microsoft.com/office/drawing/2014/main" id="{9FA41816-BF72-4C3F-AA09-1022A7FE4FAC}"/>
                  </a:ext>
                </a:extLst>
              </p:cNvPr>
              <p:cNvSpPr>
                <a:spLocks/>
              </p:cNvSpPr>
              <p:nvPr/>
            </p:nvSpPr>
            <p:spPr bwMode="auto">
              <a:xfrm>
                <a:off x="439" y="1761"/>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sp>
            <p:nvSpPr>
              <p:cNvPr id="12" name="Freeform 7">
                <a:extLst>
                  <a:ext uri="{FF2B5EF4-FFF2-40B4-BE49-F238E27FC236}">
                    <a16:creationId xmlns:a16="http://schemas.microsoft.com/office/drawing/2014/main" id="{616F9CFB-9CD8-40D6-BE7F-732C3F750A0A}"/>
                  </a:ext>
                </a:extLst>
              </p:cNvPr>
              <p:cNvSpPr>
                <a:spLocks noEditPoints="1"/>
              </p:cNvSpPr>
              <p:nvPr/>
            </p:nvSpPr>
            <p:spPr bwMode="auto">
              <a:xfrm>
                <a:off x="360" y="1710"/>
                <a:ext cx="188" cy="224"/>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grpSp>
      </p:grpSp>
      <p:grpSp>
        <p:nvGrpSpPr>
          <p:cNvPr id="97" name="Group 96">
            <a:extLst>
              <a:ext uri="{FF2B5EF4-FFF2-40B4-BE49-F238E27FC236}">
                <a16:creationId xmlns:a16="http://schemas.microsoft.com/office/drawing/2014/main" id="{206B07EE-8228-4084-BE5A-DA533CE83DEA}"/>
              </a:ext>
            </a:extLst>
          </p:cNvPr>
          <p:cNvGrpSpPr/>
          <p:nvPr/>
        </p:nvGrpSpPr>
        <p:grpSpPr>
          <a:xfrm>
            <a:off x="761523" y="5610791"/>
            <a:ext cx="462445" cy="365627"/>
            <a:chOff x="967154" y="1481462"/>
            <a:chExt cx="5331069" cy="4214950"/>
          </a:xfrm>
        </p:grpSpPr>
        <p:cxnSp>
          <p:nvCxnSpPr>
            <p:cNvPr id="99" name="Straight Connector 98">
              <a:extLst>
                <a:ext uri="{FF2B5EF4-FFF2-40B4-BE49-F238E27FC236}">
                  <a16:creationId xmlns:a16="http://schemas.microsoft.com/office/drawing/2014/main" id="{7842AB74-8C40-49FE-BCE0-2D097AEF441C}"/>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0AF2754F-4C8C-4323-A9C9-5D5CBEF198A0}"/>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7AFCBE3E-F6BF-4D11-81E4-86D113772EB6}"/>
                </a:ext>
              </a:extLst>
            </p:cNvPr>
            <p:cNvSpPr/>
            <p:nvPr/>
          </p:nvSpPr>
          <p:spPr bwMode="auto">
            <a:xfrm>
              <a:off x="2225919" y="4700954"/>
              <a:ext cx="914400" cy="99545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Freeform: Shape 404">
              <a:extLst>
                <a:ext uri="{FF2B5EF4-FFF2-40B4-BE49-F238E27FC236}">
                  <a16:creationId xmlns:a16="http://schemas.microsoft.com/office/drawing/2014/main" id="{5C294532-24B1-443C-A863-83EA5C1584D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Freeform: Shape 405">
              <a:extLst>
                <a:ext uri="{FF2B5EF4-FFF2-40B4-BE49-F238E27FC236}">
                  <a16:creationId xmlns:a16="http://schemas.microsoft.com/office/drawing/2014/main" id="{53EDC2CB-9979-464F-A5E4-7DBF8B08BD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5" name="Freeform 146">
            <a:extLst>
              <a:ext uri="{FF2B5EF4-FFF2-40B4-BE49-F238E27FC236}">
                <a16:creationId xmlns:a16="http://schemas.microsoft.com/office/drawing/2014/main" id="{5D7B45B5-6957-4D76-87AA-AEF79FB17409}"/>
              </a:ext>
            </a:extLst>
          </p:cNvPr>
          <p:cNvSpPr>
            <a:spLocks noChangeAspect="1"/>
          </p:cNvSpPr>
          <p:nvPr/>
        </p:nvSpPr>
        <p:spPr bwMode="auto">
          <a:xfrm>
            <a:off x="10913229" y="5531914"/>
            <a:ext cx="726395" cy="4600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sp>
        <p:nvSpPr>
          <p:cNvPr id="7" name="TextBox 6">
            <a:extLst>
              <a:ext uri="{FF2B5EF4-FFF2-40B4-BE49-F238E27FC236}">
                <a16:creationId xmlns:a16="http://schemas.microsoft.com/office/drawing/2014/main" id="{C82D8036-27AB-4AD1-8FBC-3787FCF4D178}"/>
              </a:ext>
            </a:extLst>
          </p:cNvPr>
          <p:cNvSpPr txBox="1"/>
          <p:nvPr/>
        </p:nvSpPr>
        <p:spPr>
          <a:xfrm>
            <a:off x="5418048" y="2475703"/>
            <a:ext cx="60915" cy="96950"/>
          </a:xfrm>
          <a:prstGeom prst="rect">
            <a:avLst/>
          </a:prstGeom>
          <a:noFill/>
        </p:spPr>
        <p:txBody>
          <a:bodyPr wrap="none" lIns="0" tIns="0" rIns="0" bIns="0" rtlCol="0">
            <a:spAutoFit/>
          </a:bodyPr>
          <a:lstStyle/>
          <a:p>
            <a:pPr algn="r" defTabSz="914225">
              <a:lnSpc>
                <a:spcPct val="90000"/>
              </a:lnSpc>
              <a:spcAft>
                <a:spcPts val="600"/>
              </a:spcAft>
              <a:defRPr/>
            </a:pPr>
            <a:r>
              <a:rPr lang="en-US" sz="700" dirty="0">
                <a:solidFill>
                  <a:srgbClr val="505050"/>
                </a:solidFill>
                <a:latin typeface="Segoe UI"/>
              </a:rPr>
              <a:t>+</a:t>
            </a:r>
          </a:p>
        </p:txBody>
      </p:sp>
    </p:spTree>
    <p:extLst>
      <p:ext uri="{BB962C8B-B14F-4D97-AF65-F5344CB8AC3E}">
        <p14:creationId xmlns:p14="http://schemas.microsoft.com/office/powerpoint/2010/main" val="104656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C1E88C-9A65-4DB8-AA5C-DA191D7CC628}"/>
              </a:ext>
            </a:extLst>
          </p:cNvPr>
          <p:cNvSpPr/>
          <p:nvPr/>
        </p:nvSpPr>
        <p:spPr bwMode="auto">
          <a:xfrm>
            <a:off x="256752" y="2387748"/>
            <a:ext cx="5674171" cy="3987235"/>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0" y="0"/>
            <a:ext cx="12192000" cy="1024077"/>
          </a:xfrm>
          <a:solidFill>
            <a:srgbClr val="002060"/>
          </a:solidFill>
        </p:spPr>
        <p:txBody>
          <a:bodyPr/>
          <a:lstStyle/>
          <a:p>
            <a:r>
              <a:rPr lang="en-US" dirty="0">
                <a:solidFill>
                  <a:schemeClr val="bg1"/>
                </a:solidFill>
              </a:rPr>
              <a:t>DML Extensions</a:t>
            </a:r>
          </a:p>
        </p:txBody>
      </p:sp>
      <p:sp>
        <p:nvSpPr>
          <p:cNvPr id="10" name="Content Placeholder 9"/>
          <p:cNvSpPr>
            <a:spLocks noGrp="1"/>
          </p:cNvSpPr>
          <p:nvPr>
            <p:ph type="body" sz="quarter" idx="10"/>
          </p:nvPr>
        </p:nvSpPr>
        <p:spPr>
          <a:xfrm>
            <a:off x="256753" y="1024418"/>
            <a:ext cx="5825935" cy="2295688"/>
          </a:xfrm>
        </p:spPr>
        <p:txBody>
          <a:bodyPr/>
          <a:lstStyle/>
          <a:p>
            <a:r>
              <a:rPr lang="en-US" sz="2745" dirty="0">
                <a:solidFill>
                  <a:schemeClr val="tx1"/>
                </a:solidFill>
              </a:rPr>
              <a:t>Multi-hop navigation and join-free pattern matching using the </a:t>
            </a:r>
            <a:r>
              <a:rPr lang="en-US" sz="2745" b="1" dirty="0">
                <a:solidFill>
                  <a:schemeClr val="tx1"/>
                </a:solidFill>
              </a:rPr>
              <a:t>MATCH</a:t>
            </a:r>
            <a:r>
              <a:rPr lang="en-US" sz="2745" dirty="0">
                <a:solidFill>
                  <a:schemeClr val="tx1"/>
                </a:solidFill>
              </a:rPr>
              <a:t> predicate:</a:t>
            </a:r>
          </a:p>
          <a:p>
            <a:endParaRPr lang="en-US" sz="2745" dirty="0">
              <a:solidFill>
                <a:schemeClr val="bg1"/>
              </a:solidFill>
            </a:endParaRPr>
          </a:p>
          <a:p>
            <a:endParaRPr lang="en-US" sz="2745" dirty="0">
              <a:solidFill>
                <a:schemeClr val="bg1"/>
              </a:solidFill>
            </a:endParaRPr>
          </a:p>
        </p:txBody>
      </p:sp>
      <p:sp>
        <p:nvSpPr>
          <p:cNvPr id="3" name="Rectangle 2"/>
          <p:cNvSpPr/>
          <p:nvPr/>
        </p:nvSpPr>
        <p:spPr>
          <a:xfrm>
            <a:off x="350066" y="2459510"/>
            <a:ext cx="5580858" cy="4521872"/>
          </a:xfrm>
          <a:prstGeom prst="rect">
            <a:avLst/>
          </a:prstGeom>
        </p:spPr>
        <p:txBody>
          <a:bodyPr wrap="square">
            <a:spAutoFit/>
          </a:bodyPr>
          <a:lstStyle/>
          <a:p>
            <a:pPr defTabSz="914225"/>
            <a:r>
              <a:rPr lang="en-US" sz="1765" dirty="0">
                <a:solidFill>
                  <a:srgbClr val="0000FF"/>
                </a:solidFill>
                <a:latin typeface="Consolas" panose="020B0609020204030204" pitchFamily="49" charset="0"/>
              </a:rPr>
              <a:t>SELECT</a:t>
            </a:r>
            <a:r>
              <a:rPr lang="en-US" sz="1765" dirty="0">
                <a:solidFill>
                  <a:srgbClr val="000000"/>
                </a:solidFill>
                <a:latin typeface="Consolas" panose="020B0609020204030204" pitchFamily="49" charset="0"/>
              </a:rPr>
              <a:t> Prod</a:t>
            </a:r>
            <a:r>
              <a:rPr lang="en-US" sz="1765" dirty="0">
                <a:solidFill>
                  <a:srgbClr val="808080"/>
                </a:solidFill>
                <a:latin typeface="Consolas" panose="020B0609020204030204" pitchFamily="49" charset="0"/>
              </a:rPr>
              <a:t>.</a:t>
            </a:r>
            <a:r>
              <a:rPr lang="en-US" sz="1765" dirty="0">
                <a:solidFill>
                  <a:srgbClr val="0000FF"/>
                </a:solidFill>
                <a:latin typeface="Consolas" panose="020B0609020204030204" pitchFamily="49" charset="0"/>
              </a:rPr>
              <a:t>name</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as</a:t>
            </a:r>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ProductName</a:t>
            </a:r>
            <a:r>
              <a:rPr lang="en-US" sz="1765" dirty="0">
                <a:solidFill>
                  <a:srgbClr val="808080"/>
                </a:solidFill>
                <a:latin typeface="Consolas" panose="020B0609020204030204" pitchFamily="49" charset="0"/>
              </a:rPr>
              <a:t>,</a:t>
            </a:r>
            <a:endParaRPr lang="en-US" sz="1765" dirty="0">
              <a:solidFill>
                <a:srgbClr val="000000"/>
              </a:solidFill>
              <a:latin typeface="Consolas" panose="020B0609020204030204" pitchFamily="49" charset="0"/>
            </a:endParaRPr>
          </a:p>
          <a:p>
            <a:pPr defTabSz="914225"/>
            <a:r>
              <a:rPr lang="en-US" sz="1765" dirty="0">
                <a:solidFill>
                  <a:srgbClr val="000000"/>
                </a:solidFill>
                <a:latin typeface="Consolas" panose="020B0609020204030204" pitchFamily="49" charset="0"/>
              </a:rPr>
              <a:t>   Sup</a:t>
            </a:r>
            <a:r>
              <a:rPr lang="en-US" sz="1765" dirty="0">
                <a:solidFill>
                  <a:srgbClr val="808080"/>
                </a:solidFill>
                <a:latin typeface="Consolas" panose="020B0609020204030204" pitchFamily="49" charset="0"/>
              </a:rPr>
              <a:t>.</a:t>
            </a:r>
            <a:r>
              <a:rPr lang="en-US" sz="1765" dirty="0">
                <a:solidFill>
                  <a:srgbClr val="0000FF"/>
                </a:solidFill>
                <a:latin typeface="Consolas" panose="020B0609020204030204" pitchFamily="49" charset="0"/>
              </a:rPr>
              <a:t>name</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as</a:t>
            </a:r>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SupplierName</a:t>
            </a:r>
            <a:endParaRPr lang="en-US" sz="1765" dirty="0">
              <a:solidFill>
                <a:srgbClr val="000000"/>
              </a:solidFill>
              <a:latin typeface="Consolas" panose="020B0609020204030204" pitchFamily="49" charset="0"/>
            </a:endParaRPr>
          </a:p>
          <a:p>
            <a:pPr defTabSz="914225"/>
            <a:r>
              <a:rPr lang="en-US" sz="1765" dirty="0">
                <a:solidFill>
                  <a:srgbClr val="0000FF"/>
                </a:solidFill>
                <a:latin typeface="Consolas" panose="020B0609020204030204" pitchFamily="49" charset="0"/>
              </a:rPr>
              <a:t>FROM</a:t>
            </a:r>
            <a:r>
              <a:rPr lang="en-US" sz="1765" dirty="0">
                <a:solidFill>
                  <a:srgbClr val="000000"/>
                </a:solidFill>
                <a:latin typeface="Consolas" panose="020B0609020204030204" pitchFamily="49" charset="0"/>
              </a:rPr>
              <a:t> Product Prod</a:t>
            </a:r>
            <a:r>
              <a:rPr lang="en-US" sz="1765" dirty="0">
                <a:solidFill>
                  <a:srgbClr val="808080"/>
                </a:solidFill>
                <a:latin typeface="Consolas" panose="020B0609020204030204" pitchFamily="49" charset="0"/>
              </a:rPr>
              <a:t>,</a:t>
            </a:r>
            <a:r>
              <a:rPr lang="en-US" sz="1765" dirty="0">
                <a:solidFill>
                  <a:srgbClr val="000000"/>
                </a:solidFill>
                <a:latin typeface="Consolas" panose="020B0609020204030204" pitchFamily="49" charset="0"/>
              </a:rPr>
              <a:t> Supplier Sup</a:t>
            </a:r>
            <a:r>
              <a:rPr lang="en-US" sz="1765" dirty="0">
                <a:solidFill>
                  <a:srgbClr val="808080"/>
                </a:solidFill>
                <a:latin typeface="Consolas" panose="020B0609020204030204" pitchFamily="49" charset="0"/>
              </a:rPr>
              <a:t>,</a:t>
            </a:r>
            <a:endParaRPr lang="en-US" sz="1765" dirty="0">
              <a:solidFill>
                <a:srgbClr val="000000"/>
              </a:solidFill>
              <a:latin typeface="Consolas" panose="020B0609020204030204" pitchFamily="49" charset="0"/>
            </a:endParaRPr>
          </a:p>
          <a:p>
            <a:pPr defTabSz="914225"/>
            <a:r>
              <a:rPr lang="en-US" sz="1765" dirty="0">
                <a:solidFill>
                  <a:srgbClr val="000000"/>
                </a:solidFill>
                <a:latin typeface="Consolas" panose="020B0609020204030204" pitchFamily="49" charset="0"/>
              </a:rPr>
              <a:t>  hasInventory </a:t>
            </a:r>
            <a:r>
              <a:rPr lang="en-US" sz="1765" dirty="0" err="1">
                <a:solidFill>
                  <a:srgbClr val="000000"/>
                </a:solidFill>
                <a:latin typeface="Consolas" panose="020B0609020204030204" pitchFamily="49" charset="0"/>
              </a:rPr>
              <a:t>hasIn</a:t>
            </a:r>
            <a:r>
              <a:rPr lang="en-US" sz="1765" dirty="0">
                <a:solidFill>
                  <a:srgbClr val="808080"/>
                </a:solidFill>
                <a:latin typeface="Consolas" panose="020B0609020204030204" pitchFamily="49" charset="0"/>
              </a:rPr>
              <a:t>,</a:t>
            </a:r>
            <a:r>
              <a:rPr lang="en-US" sz="1765" dirty="0">
                <a:solidFill>
                  <a:srgbClr val="000000"/>
                </a:solidFill>
                <a:latin typeface="Consolas" panose="020B0609020204030204" pitchFamily="49" charset="0"/>
              </a:rPr>
              <a:t> </a:t>
            </a:r>
          </a:p>
          <a:p>
            <a:pPr defTabSz="914225"/>
            <a:r>
              <a:rPr lang="en-US" sz="1765" dirty="0">
                <a:solidFill>
                  <a:srgbClr val="000000"/>
                </a:solidFill>
                <a:latin typeface="Consolas" panose="020B0609020204030204" pitchFamily="49" charset="0"/>
              </a:rPr>
              <a:t>  located_at </a:t>
            </a:r>
            <a:r>
              <a:rPr lang="en-US" sz="1765" dirty="0" err="1">
                <a:solidFill>
                  <a:srgbClr val="000000"/>
                </a:solidFill>
                <a:latin typeface="Consolas" panose="020B0609020204030204" pitchFamily="49" charset="0"/>
              </a:rPr>
              <a:t>supp_loc</a:t>
            </a:r>
            <a:r>
              <a:rPr lang="en-US" sz="1765" dirty="0">
                <a:solidFill>
                  <a:srgbClr val="808080"/>
                </a:solidFill>
                <a:latin typeface="Consolas" panose="020B0609020204030204" pitchFamily="49" charset="0"/>
              </a:rPr>
              <a:t>,</a:t>
            </a:r>
            <a:endParaRPr lang="en-US" sz="1765" dirty="0">
              <a:solidFill>
                <a:srgbClr val="000000"/>
              </a:solidFill>
              <a:latin typeface="Consolas" panose="020B0609020204030204" pitchFamily="49" charset="0"/>
            </a:endParaRPr>
          </a:p>
          <a:p>
            <a:pPr defTabSz="914225"/>
            <a:r>
              <a:rPr lang="en-US" sz="1765" dirty="0">
                <a:solidFill>
                  <a:srgbClr val="000000"/>
                </a:solidFill>
                <a:latin typeface="Consolas" panose="020B0609020204030204" pitchFamily="49" charset="0"/>
              </a:rPr>
              <a:t>  Customer </a:t>
            </a:r>
            <a:r>
              <a:rPr lang="en-US" sz="1765" dirty="0" err="1">
                <a:solidFill>
                  <a:srgbClr val="000000"/>
                </a:solidFill>
                <a:latin typeface="Consolas" panose="020B0609020204030204" pitchFamily="49" charset="0"/>
              </a:rPr>
              <a:t>Cus</a:t>
            </a:r>
            <a:r>
              <a:rPr lang="en-US" sz="1765" dirty="0">
                <a:solidFill>
                  <a:srgbClr val="808080"/>
                </a:solidFill>
                <a:latin typeface="Consolas" panose="020B0609020204030204" pitchFamily="49" charset="0"/>
              </a:rPr>
              <a:t>,</a:t>
            </a:r>
            <a:r>
              <a:rPr lang="en-US" sz="1765" dirty="0">
                <a:solidFill>
                  <a:srgbClr val="000000"/>
                </a:solidFill>
                <a:latin typeface="Consolas" panose="020B0609020204030204" pitchFamily="49" charset="0"/>
              </a:rPr>
              <a:t> </a:t>
            </a:r>
          </a:p>
          <a:p>
            <a:pPr defTabSz="914225"/>
            <a:r>
              <a:rPr lang="en-US" sz="1765" dirty="0">
                <a:solidFill>
                  <a:srgbClr val="000000"/>
                </a:solidFill>
                <a:latin typeface="Consolas" panose="020B0609020204030204" pitchFamily="49" charset="0"/>
              </a:rPr>
              <a:t>  located_at </a:t>
            </a:r>
            <a:r>
              <a:rPr lang="en-US" sz="1765" dirty="0" err="1">
                <a:solidFill>
                  <a:srgbClr val="000000"/>
                </a:solidFill>
                <a:latin typeface="Consolas" panose="020B0609020204030204" pitchFamily="49" charset="0"/>
              </a:rPr>
              <a:t>cust_loc</a:t>
            </a:r>
            <a:r>
              <a:rPr lang="en-US" sz="1765" dirty="0">
                <a:solidFill>
                  <a:srgbClr val="808080"/>
                </a:solidFill>
                <a:latin typeface="Consolas" panose="020B0609020204030204" pitchFamily="49" charset="0"/>
              </a:rPr>
              <a:t>,</a:t>
            </a:r>
            <a:endParaRPr lang="en-US" sz="1765" dirty="0">
              <a:solidFill>
                <a:srgbClr val="000000"/>
              </a:solidFill>
              <a:latin typeface="Consolas" panose="020B0609020204030204" pitchFamily="49" charset="0"/>
            </a:endParaRPr>
          </a:p>
          <a:p>
            <a:pPr defTabSz="914225"/>
            <a:r>
              <a:rPr lang="en-US" sz="1765" dirty="0">
                <a:solidFill>
                  <a:srgbClr val="000000"/>
                </a:solidFill>
                <a:latin typeface="Consolas" panose="020B0609020204030204" pitchFamily="49" charset="0"/>
              </a:rPr>
              <a:t>  orders</a:t>
            </a:r>
            <a:r>
              <a:rPr lang="en-US" sz="1765" dirty="0">
                <a:solidFill>
                  <a:srgbClr val="808080"/>
                </a:solidFill>
                <a:latin typeface="Consolas" panose="020B0609020204030204" pitchFamily="49" charset="0"/>
              </a:rPr>
              <a:t>,</a:t>
            </a:r>
            <a:r>
              <a:rPr lang="en-US" sz="1765" dirty="0">
                <a:solidFill>
                  <a:srgbClr val="000000"/>
                </a:solidFill>
                <a:latin typeface="Consolas" panose="020B0609020204030204" pitchFamily="49" charset="0"/>
              </a:rPr>
              <a:t> location </a:t>
            </a:r>
            <a:r>
              <a:rPr lang="en-US" sz="1765" dirty="0" err="1">
                <a:solidFill>
                  <a:srgbClr val="000000"/>
                </a:solidFill>
                <a:latin typeface="Consolas" panose="020B0609020204030204" pitchFamily="49" charset="0"/>
              </a:rPr>
              <a:t>loc</a:t>
            </a:r>
            <a:endParaRPr lang="en-US" sz="1765" dirty="0">
              <a:solidFill>
                <a:srgbClr val="000000"/>
              </a:solidFill>
              <a:latin typeface="Consolas" panose="020B0609020204030204" pitchFamily="49" charset="0"/>
            </a:endParaRPr>
          </a:p>
          <a:p>
            <a:pPr defTabSz="914225"/>
            <a:r>
              <a:rPr lang="en-US" sz="1765" dirty="0">
                <a:solidFill>
                  <a:srgbClr val="0000FF"/>
                </a:solidFill>
                <a:latin typeface="Consolas" panose="020B0609020204030204" pitchFamily="49" charset="0"/>
              </a:rPr>
              <a:t>WHERE</a:t>
            </a:r>
            <a:r>
              <a:rPr lang="en-US" sz="1765" dirty="0">
                <a:solidFill>
                  <a:srgbClr val="000000"/>
                </a:solidFill>
                <a:latin typeface="Consolas" panose="020B0609020204030204" pitchFamily="49" charset="0"/>
              </a:rPr>
              <a:t> </a:t>
            </a:r>
          </a:p>
          <a:p>
            <a:pPr defTabSz="914225"/>
            <a:r>
              <a:rPr lang="en-US" sz="1765" dirty="0">
                <a:solidFill>
                  <a:srgbClr val="0000FF"/>
                </a:solidFill>
                <a:highlight>
                  <a:srgbClr val="00FFFF"/>
                </a:highlight>
                <a:latin typeface="Consolas" panose="020B0609020204030204" pitchFamily="49" charset="0"/>
              </a:rPr>
              <a:t>MATCH</a:t>
            </a:r>
            <a:r>
              <a:rPr lang="en-US" sz="1765" dirty="0">
                <a:solidFill>
                  <a:srgbClr val="808080"/>
                </a:solidFill>
                <a:highlight>
                  <a:srgbClr val="00FFFF"/>
                </a:highlight>
                <a:latin typeface="Consolas" panose="020B0609020204030204" pitchFamily="49" charset="0"/>
              </a:rPr>
              <a:t>(</a:t>
            </a:r>
          </a:p>
          <a:p>
            <a:pPr defTabSz="914225"/>
            <a:r>
              <a:rPr lang="en-US" sz="1765" dirty="0">
                <a:solidFill>
                  <a:srgbClr val="808080"/>
                </a:solidFill>
                <a:highlight>
                  <a:srgbClr val="00FFFF"/>
                </a:highlight>
                <a:latin typeface="Consolas" panose="020B0609020204030204" pitchFamily="49" charset="0"/>
              </a:rPr>
              <a:t>  </a:t>
            </a:r>
            <a:r>
              <a:rPr lang="en-US" sz="1765" dirty="0" err="1">
                <a:solidFill>
                  <a:srgbClr val="000000"/>
                </a:solidFill>
                <a:highlight>
                  <a:srgbClr val="00FFFF"/>
                </a:highlight>
                <a:latin typeface="Consolas" panose="020B0609020204030204" pitchFamily="49" charset="0"/>
              </a:rPr>
              <a:t>cus</a:t>
            </a:r>
            <a:r>
              <a:rPr lang="en-US" sz="1765" dirty="0">
                <a:solidFill>
                  <a:srgbClr val="808080"/>
                </a:solidFill>
                <a:highlight>
                  <a:srgbClr val="00FFFF"/>
                </a:highlight>
                <a:latin typeface="Consolas" panose="020B0609020204030204" pitchFamily="49" charset="0"/>
              </a:rPr>
              <a:t>-(</a:t>
            </a:r>
            <a:r>
              <a:rPr lang="en-US" sz="1765" dirty="0">
                <a:solidFill>
                  <a:srgbClr val="000000"/>
                </a:solidFill>
                <a:highlight>
                  <a:srgbClr val="00FFFF"/>
                </a:highlight>
                <a:latin typeface="Consolas" panose="020B0609020204030204" pitchFamily="49" charset="0"/>
              </a:rPr>
              <a:t>orders</a:t>
            </a:r>
            <a:r>
              <a:rPr lang="en-US" sz="1765" dirty="0">
                <a:solidFill>
                  <a:srgbClr val="808080"/>
                </a:solidFill>
                <a:highlight>
                  <a:srgbClr val="00FFFF"/>
                </a:highlight>
                <a:latin typeface="Consolas" panose="020B0609020204030204" pitchFamily="49" charset="0"/>
              </a:rPr>
              <a:t>)-&gt;</a:t>
            </a:r>
            <a:r>
              <a:rPr lang="en-US" sz="1765" dirty="0">
                <a:solidFill>
                  <a:srgbClr val="000000"/>
                </a:solidFill>
                <a:highlight>
                  <a:srgbClr val="00FFFF"/>
                </a:highlight>
                <a:latin typeface="Consolas" panose="020B0609020204030204" pitchFamily="49" charset="0"/>
              </a:rPr>
              <a:t>Prod</a:t>
            </a:r>
            <a:r>
              <a:rPr lang="en-US" sz="1765" dirty="0">
                <a:solidFill>
                  <a:srgbClr val="808080"/>
                </a:solidFill>
                <a:highlight>
                  <a:srgbClr val="00FFFF"/>
                </a:highlight>
                <a:latin typeface="Consolas" panose="020B0609020204030204" pitchFamily="49" charset="0"/>
              </a:rPr>
              <a:t>&lt;-(</a:t>
            </a:r>
            <a:r>
              <a:rPr lang="en-US" sz="1765" dirty="0" err="1">
                <a:solidFill>
                  <a:srgbClr val="000000"/>
                </a:solidFill>
                <a:highlight>
                  <a:srgbClr val="00FFFF"/>
                </a:highlight>
                <a:latin typeface="Consolas" panose="020B0609020204030204" pitchFamily="49" charset="0"/>
              </a:rPr>
              <a:t>hasIn</a:t>
            </a:r>
            <a:r>
              <a:rPr lang="en-US" sz="1765" dirty="0">
                <a:solidFill>
                  <a:srgbClr val="808080"/>
                </a:solidFill>
                <a:highlight>
                  <a:srgbClr val="00FFFF"/>
                </a:highlight>
                <a:latin typeface="Consolas" panose="020B0609020204030204" pitchFamily="49" charset="0"/>
              </a:rPr>
              <a:t>)-</a:t>
            </a:r>
            <a:r>
              <a:rPr lang="en-US" sz="1765" dirty="0">
                <a:solidFill>
                  <a:srgbClr val="000000"/>
                </a:solidFill>
                <a:highlight>
                  <a:srgbClr val="00FFFF"/>
                </a:highlight>
                <a:latin typeface="Consolas" panose="020B0609020204030204" pitchFamily="49" charset="0"/>
              </a:rPr>
              <a:t>Sup </a:t>
            </a:r>
          </a:p>
          <a:p>
            <a:pPr defTabSz="914225"/>
            <a:r>
              <a:rPr lang="en-US" sz="1765" dirty="0">
                <a:solidFill>
                  <a:srgbClr val="000000"/>
                </a:solidFill>
                <a:highlight>
                  <a:srgbClr val="00FFFF"/>
                </a:highlight>
                <a:latin typeface="Consolas" panose="020B0609020204030204" pitchFamily="49" charset="0"/>
              </a:rPr>
              <a:t>  </a:t>
            </a:r>
            <a:r>
              <a:rPr lang="en-US" sz="1765" dirty="0">
                <a:solidFill>
                  <a:srgbClr val="808080"/>
                </a:solidFill>
                <a:highlight>
                  <a:srgbClr val="00FFFF"/>
                </a:highlight>
                <a:latin typeface="Consolas" panose="020B0609020204030204" pitchFamily="49" charset="0"/>
              </a:rPr>
              <a:t>AND</a:t>
            </a:r>
            <a:r>
              <a:rPr lang="en-US" sz="1765" dirty="0">
                <a:solidFill>
                  <a:srgbClr val="000000"/>
                </a:solidFill>
                <a:highlight>
                  <a:srgbClr val="00FFFF"/>
                </a:highlight>
                <a:latin typeface="Consolas" panose="020B0609020204030204" pitchFamily="49" charset="0"/>
              </a:rPr>
              <a:t> </a:t>
            </a:r>
          </a:p>
          <a:p>
            <a:pPr defTabSz="914225"/>
            <a:r>
              <a:rPr lang="en-US" sz="1765" dirty="0">
                <a:solidFill>
                  <a:srgbClr val="000000"/>
                </a:solidFill>
                <a:highlight>
                  <a:srgbClr val="00FFFF"/>
                </a:highlight>
                <a:latin typeface="Consolas" panose="020B0609020204030204" pitchFamily="49" charset="0"/>
              </a:rPr>
              <a:t>  </a:t>
            </a:r>
            <a:r>
              <a:rPr lang="en-US" sz="1765" dirty="0" err="1">
                <a:solidFill>
                  <a:srgbClr val="000000"/>
                </a:solidFill>
                <a:highlight>
                  <a:srgbClr val="00FFFF"/>
                </a:highlight>
                <a:latin typeface="Consolas" panose="020B0609020204030204" pitchFamily="49" charset="0"/>
              </a:rPr>
              <a:t>cus</a:t>
            </a:r>
            <a:r>
              <a:rPr lang="en-US" sz="1765" dirty="0">
                <a:solidFill>
                  <a:srgbClr val="808080"/>
                </a:solidFill>
                <a:highlight>
                  <a:srgbClr val="00FFFF"/>
                </a:highlight>
                <a:latin typeface="Consolas" panose="020B0609020204030204" pitchFamily="49" charset="0"/>
              </a:rPr>
              <a:t>-(</a:t>
            </a:r>
            <a:r>
              <a:rPr lang="en-US" sz="1765" dirty="0" err="1">
                <a:solidFill>
                  <a:srgbClr val="000000"/>
                </a:solidFill>
                <a:highlight>
                  <a:srgbClr val="00FFFF"/>
                </a:highlight>
                <a:latin typeface="Consolas" panose="020B0609020204030204" pitchFamily="49" charset="0"/>
              </a:rPr>
              <a:t>cust_loc</a:t>
            </a:r>
            <a:r>
              <a:rPr lang="en-US" sz="1765" dirty="0">
                <a:solidFill>
                  <a:srgbClr val="808080"/>
                </a:solidFill>
                <a:highlight>
                  <a:srgbClr val="00FFFF"/>
                </a:highlight>
                <a:latin typeface="Consolas" panose="020B0609020204030204" pitchFamily="49" charset="0"/>
              </a:rPr>
              <a:t>)-&gt;</a:t>
            </a:r>
            <a:r>
              <a:rPr lang="en-US" sz="1765" dirty="0">
                <a:solidFill>
                  <a:srgbClr val="000000"/>
                </a:solidFill>
                <a:highlight>
                  <a:srgbClr val="00FFFF"/>
                </a:highlight>
                <a:latin typeface="Consolas" panose="020B0609020204030204" pitchFamily="49" charset="0"/>
              </a:rPr>
              <a:t>location</a:t>
            </a:r>
            <a:r>
              <a:rPr lang="en-US" sz="1765" dirty="0">
                <a:solidFill>
                  <a:srgbClr val="808080"/>
                </a:solidFill>
                <a:highlight>
                  <a:srgbClr val="00FFFF"/>
                </a:highlight>
                <a:latin typeface="Consolas" panose="020B0609020204030204" pitchFamily="49" charset="0"/>
              </a:rPr>
              <a:t>&lt;-(</a:t>
            </a:r>
            <a:r>
              <a:rPr lang="en-US" sz="1765" dirty="0" err="1">
                <a:solidFill>
                  <a:srgbClr val="000000"/>
                </a:solidFill>
                <a:highlight>
                  <a:srgbClr val="00FFFF"/>
                </a:highlight>
                <a:latin typeface="Consolas" panose="020B0609020204030204" pitchFamily="49" charset="0"/>
              </a:rPr>
              <a:t>supp_loc</a:t>
            </a:r>
            <a:r>
              <a:rPr lang="en-US" sz="1765" dirty="0">
                <a:solidFill>
                  <a:srgbClr val="808080"/>
                </a:solidFill>
                <a:highlight>
                  <a:srgbClr val="00FFFF"/>
                </a:highlight>
                <a:latin typeface="Consolas" panose="020B0609020204030204" pitchFamily="49" charset="0"/>
              </a:rPr>
              <a:t>)-</a:t>
            </a:r>
            <a:r>
              <a:rPr lang="en-US" sz="1765" dirty="0">
                <a:solidFill>
                  <a:srgbClr val="000000"/>
                </a:solidFill>
                <a:highlight>
                  <a:srgbClr val="00FFFF"/>
                </a:highlight>
                <a:latin typeface="Consolas" panose="020B0609020204030204" pitchFamily="49" charset="0"/>
              </a:rPr>
              <a:t>Sup</a:t>
            </a:r>
          </a:p>
          <a:p>
            <a:pPr defTabSz="914225"/>
            <a:r>
              <a:rPr lang="en-US" sz="1765" dirty="0">
                <a:solidFill>
                  <a:srgbClr val="808080"/>
                </a:solidFill>
                <a:highlight>
                  <a:srgbClr val="00FFFF"/>
                </a:highlight>
                <a:latin typeface="Consolas" panose="020B0609020204030204" pitchFamily="49" charset="0"/>
              </a:rPr>
              <a:t>) </a:t>
            </a:r>
            <a:r>
              <a:rPr lang="en-US" sz="1765" dirty="0">
                <a:solidFill>
                  <a:srgbClr val="FFFFFF"/>
                </a:solidFill>
                <a:latin typeface="Consolas" panose="020B0609020204030204" pitchFamily="49" charset="0"/>
              </a:rPr>
              <a:t>;</a:t>
            </a:r>
          </a:p>
          <a:p>
            <a:pPr marL="457025" defTabSz="914225"/>
            <a:endParaRPr lang="en-US" sz="1765" dirty="0">
              <a:solidFill>
                <a:srgbClr val="FF0000"/>
              </a:solidFill>
              <a:latin typeface="Consolas" panose="020B0609020204030204" pitchFamily="49" charset="0"/>
            </a:endParaRPr>
          </a:p>
          <a:p>
            <a:pPr defTabSz="914225"/>
            <a:r>
              <a:rPr lang="en-US" sz="1765" dirty="0">
                <a:solidFill>
                  <a:srgbClr val="FFFFFF"/>
                </a:solidFill>
                <a:latin typeface="Consolas" panose="020B0609020204030204" pitchFamily="49" charset="0"/>
              </a:rPr>
              <a:t> </a:t>
            </a:r>
          </a:p>
        </p:txBody>
      </p:sp>
      <p:pic>
        <p:nvPicPr>
          <p:cNvPr id="7" name="Picture 6">
            <a:extLst>
              <a:ext uri="{FF2B5EF4-FFF2-40B4-BE49-F238E27FC236}">
                <a16:creationId xmlns:a16="http://schemas.microsoft.com/office/drawing/2014/main" id="{E935DFD2-E431-452C-B123-70C44068E4D8}"/>
              </a:ext>
            </a:extLst>
          </p:cNvPr>
          <p:cNvPicPr>
            <a:picLocks noChangeAspect="1"/>
          </p:cNvPicPr>
          <p:nvPr/>
        </p:nvPicPr>
        <p:blipFill>
          <a:blip r:embed="rId3"/>
          <a:stretch>
            <a:fillRect/>
          </a:stretch>
        </p:blipFill>
        <p:spPr>
          <a:xfrm>
            <a:off x="5834392" y="1337640"/>
            <a:ext cx="6100856" cy="4182722"/>
          </a:xfrm>
          <a:prstGeom prst="rect">
            <a:avLst/>
          </a:prstGeom>
        </p:spPr>
      </p:pic>
    </p:spTree>
    <p:extLst>
      <p:ext uri="{BB962C8B-B14F-4D97-AF65-F5344CB8AC3E}">
        <p14:creationId xmlns:p14="http://schemas.microsoft.com/office/powerpoint/2010/main" val="9811814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06424"/>
          </a:xfrm>
          <a:solidFill>
            <a:srgbClr val="002060"/>
          </a:solidFill>
        </p:spPr>
        <p:txBody>
          <a:bodyPr anchor="t">
            <a:normAutofit/>
          </a:bodyPr>
          <a:lstStyle/>
          <a:p>
            <a:r>
              <a:rPr lang="en-US" dirty="0">
                <a:solidFill>
                  <a:schemeClr val="bg1"/>
                </a:solidFill>
              </a:rPr>
              <a:t>Integrated into the SQL Engine</a:t>
            </a:r>
            <a:endParaRPr lang="en-IN" dirty="0">
              <a:solidFill>
                <a:schemeClr val="bg1"/>
              </a:solidFill>
            </a:endParaRPr>
          </a:p>
        </p:txBody>
      </p:sp>
      <p:sp>
        <p:nvSpPr>
          <p:cNvPr id="5" name="Content Placeholder 9">
            <a:extLst>
              <a:ext uri="{FF2B5EF4-FFF2-40B4-BE49-F238E27FC236}">
                <a16:creationId xmlns:a16="http://schemas.microsoft.com/office/drawing/2014/main" id="{DC938785-2977-4217-9BC3-F364149AE4A2}"/>
              </a:ext>
            </a:extLst>
          </p:cNvPr>
          <p:cNvSpPr txBox="1">
            <a:spLocks/>
          </p:cNvSpPr>
          <p:nvPr/>
        </p:nvSpPr>
        <p:spPr>
          <a:xfrm>
            <a:off x="497529" y="1849577"/>
            <a:ext cx="5840305" cy="4398224"/>
          </a:xfrm>
          <a:prstGeom prst="rect">
            <a:avLst/>
          </a:prstGeom>
        </p:spPr>
        <p:txBody>
          <a:bodyPr vert="horz" lIns="91414" tIns="45706" rIns="91414" bIns="45706"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68" indent="-342768" algn="just" defTabSz="914225">
              <a:buFont typeface="Arial" panose="020B0604020202020204" pitchFamily="34" charset="0"/>
              <a:buChar char="•"/>
            </a:pPr>
            <a:endParaRPr lang="en-US" sz="2353" dirty="0">
              <a:solidFill>
                <a:srgbClr val="353535"/>
              </a:solidFill>
              <a:latin typeface="Segoe UI Semilight"/>
            </a:endParaRPr>
          </a:p>
          <a:p>
            <a:pPr marL="342768" indent="-342768" algn="just" defTabSz="914225">
              <a:buFont typeface="Arial" panose="020B0604020202020204" pitchFamily="34" charset="0"/>
              <a:buChar char="•"/>
            </a:pPr>
            <a:r>
              <a:rPr lang="en-US" sz="2353" dirty="0">
                <a:solidFill>
                  <a:srgbClr val="353535"/>
                </a:solidFill>
                <a:latin typeface="Segoe UI Semilight"/>
              </a:rPr>
              <a:t>Existing tools all work out of the box, for example SSMS, backup and restore, import /  export, etc.</a:t>
            </a:r>
          </a:p>
          <a:p>
            <a:pPr marL="342768" indent="-342768" algn="just" defTabSz="914225">
              <a:buFont typeface="Arial" panose="020B0604020202020204" pitchFamily="34" charset="0"/>
              <a:buChar char="•"/>
            </a:pPr>
            <a:r>
              <a:rPr lang="en-US" sz="2353" dirty="0">
                <a:solidFill>
                  <a:srgbClr val="353535"/>
                </a:solidFill>
                <a:latin typeface="Segoe UI Semilight"/>
              </a:rPr>
              <a:t>Queries can join existing tables and graph node / edge tables. </a:t>
            </a:r>
          </a:p>
          <a:p>
            <a:pPr marL="342768" indent="-342768" algn="just" defTabSz="914225">
              <a:buFont typeface="Arial" panose="020B0604020202020204" pitchFamily="34" charset="0"/>
              <a:buChar char="•"/>
            </a:pPr>
            <a:r>
              <a:rPr lang="en-US" sz="2353" dirty="0">
                <a:solidFill>
                  <a:srgbClr val="353535"/>
                </a:solidFill>
                <a:latin typeface="Segoe UI Semilight"/>
              </a:rPr>
              <a:t>Columnstore Indexes, ML (R / Python), HA etc.</a:t>
            </a:r>
          </a:p>
          <a:p>
            <a:pPr marL="342768" indent="-342768" algn="just" defTabSz="914225">
              <a:buFont typeface="Arial" panose="020B0604020202020204" pitchFamily="34" charset="0"/>
              <a:buChar char="•"/>
            </a:pPr>
            <a:r>
              <a:rPr lang="en-US" sz="2353" dirty="0">
                <a:solidFill>
                  <a:srgbClr val="353535"/>
                </a:solidFill>
                <a:latin typeface="Segoe UI Semilight"/>
              </a:rPr>
              <a:t>Security and Compliance: Dynamic Data Masking, Row Level Security</a:t>
            </a:r>
          </a:p>
          <a:p>
            <a:pPr marL="342768" indent="-342768" algn="just" defTabSz="914225">
              <a:buFont typeface="Arial" panose="020B0604020202020204" pitchFamily="34" charset="0"/>
              <a:buChar char="•"/>
            </a:pPr>
            <a:r>
              <a:rPr lang="en-US" sz="2353" dirty="0">
                <a:solidFill>
                  <a:srgbClr val="353535"/>
                </a:solidFill>
                <a:latin typeface="Segoe UI Semilight"/>
              </a:rPr>
              <a:t>Available on SQL Server on Linux as well!</a:t>
            </a:r>
          </a:p>
          <a:p>
            <a:pPr defTabSz="914225"/>
            <a:endParaRPr lang="en-US" sz="2353" dirty="0">
              <a:solidFill>
                <a:srgbClr val="353535"/>
              </a:solidFill>
              <a:latin typeface="Segoe UI Semilight"/>
            </a:endParaRPr>
          </a:p>
          <a:p>
            <a:pPr defTabSz="914225"/>
            <a:endParaRPr lang="en-US" sz="2353" dirty="0">
              <a:solidFill>
                <a:srgbClr val="353535"/>
              </a:solidFill>
              <a:latin typeface="Segoe UI Semilight"/>
            </a:endParaRPr>
          </a:p>
          <a:p>
            <a:pPr defTabSz="914225"/>
            <a:endParaRPr lang="en-US" sz="2353" dirty="0">
              <a:solidFill>
                <a:srgbClr val="353535"/>
              </a:solidFill>
              <a:latin typeface="Segoe UI Semilight"/>
            </a:endParaRPr>
          </a:p>
        </p:txBody>
      </p:sp>
      <p:pic>
        <p:nvPicPr>
          <p:cNvPr id="6" name="Picture 5">
            <a:extLst>
              <a:ext uri="{FF2B5EF4-FFF2-40B4-BE49-F238E27FC236}">
                <a16:creationId xmlns:a16="http://schemas.microsoft.com/office/drawing/2014/main" id="{D5A982DB-CE28-4890-980F-32BAED08C8ED}"/>
              </a:ext>
            </a:extLst>
          </p:cNvPr>
          <p:cNvPicPr>
            <a:picLocks noChangeAspect="1"/>
          </p:cNvPicPr>
          <p:nvPr/>
        </p:nvPicPr>
        <p:blipFill>
          <a:blip r:embed="rId3"/>
          <a:stretch>
            <a:fillRect/>
          </a:stretch>
        </p:blipFill>
        <p:spPr>
          <a:xfrm>
            <a:off x="6842916" y="1487022"/>
            <a:ext cx="4707219" cy="3949466"/>
          </a:xfrm>
          <a:prstGeom prst="rect">
            <a:avLst/>
          </a:prstGeom>
        </p:spPr>
      </p:pic>
    </p:spTree>
    <p:extLst>
      <p:ext uri="{BB962C8B-B14F-4D97-AF65-F5344CB8AC3E}">
        <p14:creationId xmlns:p14="http://schemas.microsoft.com/office/powerpoint/2010/main" val="416770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D44860-0ABB-4B13-8BB2-1CE444ABF43B}"/>
              </a:ext>
            </a:extLst>
          </p:cNvPr>
          <p:cNvSpPr/>
          <p:nvPr/>
        </p:nvSpPr>
        <p:spPr bwMode="auto">
          <a:xfrm>
            <a:off x="865" y="1286181"/>
            <a:ext cx="12190271" cy="2391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sp>
        <p:nvSpPr>
          <p:cNvPr id="2" name="Title 1">
            <a:extLst>
              <a:ext uri="{FF2B5EF4-FFF2-40B4-BE49-F238E27FC236}">
                <a16:creationId xmlns:a16="http://schemas.microsoft.com/office/drawing/2014/main" id="{89306222-FE86-4936-B1B7-1FF4CA9DC2E8}"/>
              </a:ext>
            </a:extLst>
          </p:cNvPr>
          <p:cNvSpPr>
            <a:spLocks noGrp="1"/>
          </p:cNvSpPr>
          <p:nvPr>
            <p:ph type="title"/>
          </p:nvPr>
        </p:nvSpPr>
        <p:spPr>
          <a:xfrm>
            <a:off x="0" y="21334"/>
            <a:ext cx="12192000" cy="1002743"/>
          </a:xfrm>
          <a:solidFill>
            <a:schemeClr val="bg1"/>
          </a:solidFill>
        </p:spPr>
        <p:txBody>
          <a:bodyPr/>
          <a:lstStyle/>
          <a:p>
            <a:r>
              <a:rPr lang="en-GB" dirty="0">
                <a:solidFill>
                  <a:srgbClr val="002060"/>
                </a:solidFill>
              </a:rPr>
              <a:t>Spatial</a:t>
            </a:r>
            <a:endParaRPr lang="en-US" dirty="0">
              <a:solidFill>
                <a:srgbClr val="002060"/>
              </a:solidFill>
            </a:endParaRPr>
          </a:p>
        </p:txBody>
      </p:sp>
      <p:sp>
        <p:nvSpPr>
          <p:cNvPr id="5" name="Content Placeholder 2">
            <a:extLst>
              <a:ext uri="{FF2B5EF4-FFF2-40B4-BE49-F238E27FC236}">
                <a16:creationId xmlns:a16="http://schemas.microsoft.com/office/drawing/2014/main" id="{2DD34EFA-C42E-494F-A36A-7A1184581627}"/>
              </a:ext>
            </a:extLst>
          </p:cNvPr>
          <p:cNvSpPr>
            <a:spLocks noGrp="1"/>
          </p:cNvSpPr>
          <p:nvPr>
            <p:ph sz="quarter" idx="4294967295"/>
          </p:nvPr>
        </p:nvSpPr>
        <p:spPr>
          <a:xfrm>
            <a:off x="1" y="1419826"/>
            <a:ext cx="11658192" cy="2680084"/>
          </a:xfrm>
        </p:spPr>
        <p:txBody>
          <a:bodyPr/>
          <a:lstStyle/>
          <a:p>
            <a:r>
              <a:rPr lang="en-GB" sz="2800" dirty="0">
                <a:solidFill>
                  <a:schemeClr val="bg1"/>
                </a:solidFill>
              </a:rPr>
              <a:t>Spatial data represents information about the physical location and shape of geometric objects. These objects can be point locations, or lines, or more complex objects such as countries, roads, or lakes. </a:t>
            </a:r>
          </a:p>
          <a:p>
            <a:r>
              <a:rPr lang="en-GB" sz="2800" dirty="0">
                <a:solidFill>
                  <a:schemeClr val="bg1"/>
                </a:solidFill>
              </a:rPr>
              <a:t>SQL Server supports two spatial data types: the </a:t>
            </a:r>
            <a:r>
              <a:rPr lang="en-GB" sz="2800" b="1" dirty="0">
                <a:solidFill>
                  <a:schemeClr val="bg1"/>
                </a:solidFill>
              </a:rPr>
              <a:t>geometry</a:t>
            </a:r>
            <a:r>
              <a:rPr lang="en-GB" sz="2800" dirty="0">
                <a:solidFill>
                  <a:schemeClr val="bg1"/>
                </a:solidFill>
              </a:rPr>
              <a:t> data type and the </a:t>
            </a:r>
            <a:r>
              <a:rPr lang="en-GB" sz="2800" b="1" dirty="0">
                <a:solidFill>
                  <a:schemeClr val="bg1"/>
                </a:solidFill>
              </a:rPr>
              <a:t>geography</a:t>
            </a:r>
            <a:r>
              <a:rPr lang="en-GB" sz="2800" dirty="0">
                <a:solidFill>
                  <a:schemeClr val="bg1"/>
                </a:solidFill>
              </a:rPr>
              <a:t> data type. </a:t>
            </a:r>
          </a:p>
          <a:p>
            <a:endParaRPr lang="en-US" sz="2800" dirty="0">
              <a:solidFill>
                <a:schemeClr val="tx1"/>
              </a:solidFill>
            </a:endParaRPr>
          </a:p>
        </p:txBody>
      </p:sp>
      <p:sp>
        <p:nvSpPr>
          <p:cNvPr id="6" name="Content Placeholder 2">
            <a:extLst>
              <a:ext uri="{FF2B5EF4-FFF2-40B4-BE49-F238E27FC236}">
                <a16:creationId xmlns:a16="http://schemas.microsoft.com/office/drawing/2014/main" id="{E0015935-F4FA-4208-9D83-88A55DFBC9FF}"/>
              </a:ext>
            </a:extLst>
          </p:cNvPr>
          <p:cNvSpPr txBox="1">
            <a:spLocks/>
          </p:cNvSpPr>
          <p:nvPr/>
        </p:nvSpPr>
        <p:spPr bwMode="auto">
          <a:xfrm>
            <a:off x="264777" y="3876273"/>
            <a:ext cx="7755001" cy="262671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54" tIns="91427" rIns="182854" bIns="91427" numCol="1" anchor="t" anchorCtr="0" compatLnSpc="1">
            <a:prstTxWarp prst="textNoShape">
              <a:avLst/>
            </a:prstTxWarp>
          </a:bodyPr>
          <a:lstStyle>
            <a:lvl1pPr marL="0" indent="0" algn="l" defTabSz="913505" rtl="0" eaLnBrk="1" fontAlgn="base" hangingPunct="1">
              <a:lnSpc>
                <a:spcPct val="90000"/>
              </a:lnSpc>
              <a:spcBef>
                <a:spcPts val="600"/>
              </a:spcBef>
              <a:spcAft>
                <a:spcPct val="0"/>
              </a:spcAft>
              <a:buSzPct val="90000"/>
              <a:buFont typeface="Arial" charset="0"/>
              <a:buNone/>
              <a:defRPr sz="3600" kern="1200" spc="-50" baseline="0">
                <a:solidFill>
                  <a:srgbClr val="C00000"/>
                </a:solidFill>
                <a:latin typeface="+mj-lt"/>
                <a:ea typeface="ＭＳ Ｐゴシック" charset="0"/>
                <a:cs typeface="ＭＳ Ｐゴシック" charset="0"/>
              </a:defRPr>
            </a:lvl1pPr>
            <a:lvl2pPr marL="336145" indent="0" algn="l" defTabSz="913505" rtl="0" eaLnBrk="1" fontAlgn="base" hangingPunct="1">
              <a:lnSpc>
                <a:spcPct val="90000"/>
              </a:lnSpc>
              <a:spcBef>
                <a:spcPts val="600"/>
              </a:spcBef>
              <a:spcAft>
                <a:spcPct val="0"/>
              </a:spcAft>
              <a:buSzPct val="90000"/>
              <a:buFont typeface="Arial" charset="0"/>
              <a:buNone/>
              <a:defRPr sz="2400" kern="1200" spc="-20" baseline="0">
                <a:solidFill>
                  <a:schemeClr val="tx1"/>
                </a:solidFill>
                <a:latin typeface="+mj-lt"/>
                <a:ea typeface="ＭＳ Ｐゴシック" charset="0"/>
                <a:cs typeface="+mn-cs"/>
              </a:defRPr>
            </a:lvl2pPr>
            <a:lvl3pPr marL="560241" indent="0" algn="l" defTabSz="913505" rtl="0" eaLnBrk="1" fontAlgn="base" hangingPunct="1">
              <a:lnSpc>
                <a:spcPct val="90000"/>
              </a:lnSpc>
              <a:spcBef>
                <a:spcPts val="600"/>
              </a:spcBef>
              <a:spcAft>
                <a:spcPct val="0"/>
              </a:spcAft>
              <a:buSzPct val="90000"/>
              <a:buFont typeface="Arial" charset="0"/>
              <a:buNone/>
              <a:defRPr sz="2000" kern="1200">
                <a:solidFill>
                  <a:schemeClr val="tx1"/>
                </a:solidFill>
                <a:latin typeface="Segoe UI Semilight" panose="020B0402040204020203" pitchFamily="34" charset="0"/>
                <a:ea typeface="ＭＳ Ｐゴシック" charset="0"/>
                <a:cs typeface="Segoe UI Semilight" panose="020B0402040204020203" pitchFamily="34" charset="0"/>
              </a:defRPr>
            </a:lvl3pPr>
            <a:lvl4pPr marL="784338" indent="0" algn="l" defTabSz="913505" rtl="0" eaLnBrk="1" fontAlgn="base" hangingPunct="1">
              <a:lnSpc>
                <a:spcPct val="90000"/>
              </a:lnSpc>
              <a:spcBef>
                <a:spcPts val="600"/>
              </a:spcBef>
              <a:spcAft>
                <a:spcPct val="0"/>
              </a:spcAft>
              <a:buSzPct val="90000"/>
              <a:buFont typeface="Arial" charset="0"/>
              <a:buNone/>
              <a:defRPr kern="1200">
                <a:solidFill>
                  <a:schemeClr val="tx1"/>
                </a:solidFill>
                <a:latin typeface="+mn-lt"/>
                <a:ea typeface="ＭＳ Ｐゴシック" charset="0"/>
                <a:cs typeface="+mn-cs"/>
              </a:defRPr>
            </a:lvl4pPr>
            <a:lvl5pPr marL="1008434" indent="0" algn="l" defTabSz="913505" rtl="0" eaLnBrk="1" fontAlgn="base" hangingPunct="1">
              <a:lnSpc>
                <a:spcPct val="90000"/>
              </a:lnSpc>
              <a:spcBef>
                <a:spcPts val="600"/>
              </a:spcBef>
              <a:spcAft>
                <a:spcPct val="0"/>
              </a:spcAft>
              <a:buSzPct val="90000"/>
              <a:buFont typeface="Arial" charset="0"/>
              <a:buNone/>
              <a:defRPr kern="1200">
                <a:solidFill>
                  <a:schemeClr val="tx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13330">
              <a:buFont typeface="Arial" panose="020B0604020202020204" pitchFamily="34" charset="0"/>
              <a:buChar char="•"/>
            </a:pPr>
            <a:r>
              <a:rPr lang="en-GB" sz="2350" dirty="0">
                <a:solidFill>
                  <a:schemeClr val="bg1"/>
                </a:solidFill>
                <a:latin typeface="Segoe UI Light"/>
              </a:rPr>
              <a:t>The </a:t>
            </a:r>
            <a:r>
              <a:rPr lang="en-GB" sz="2350" b="1" dirty="0">
                <a:solidFill>
                  <a:schemeClr val="bg1"/>
                </a:solidFill>
                <a:latin typeface="Segoe UI Light"/>
              </a:rPr>
              <a:t>geometry</a:t>
            </a:r>
            <a:r>
              <a:rPr lang="en-GB" sz="2350" dirty="0">
                <a:solidFill>
                  <a:schemeClr val="bg1"/>
                </a:solidFill>
                <a:latin typeface="Segoe UI Light"/>
              </a:rPr>
              <a:t> type represents data in a Euclidean (flat) coordinate system.</a:t>
            </a:r>
          </a:p>
          <a:p>
            <a:pPr marL="342834" indent="-342834" defTabSz="913330">
              <a:buFont typeface="Arial" panose="020B0604020202020204" pitchFamily="34" charset="0"/>
              <a:buChar char="•"/>
            </a:pPr>
            <a:endParaRPr lang="en-GB" sz="2350" dirty="0">
              <a:solidFill>
                <a:schemeClr val="bg1"/>
              </a:solidFill>
              <a:latin typeface="Segoe UI Light"/>
            </a:endParaRPr>
          </a:p>
          <a:p>
            <a:pPr marL="342834" indent="-342834" defTabSz="913330">
              <a:buFont typeface="Arial" panose="020B0604020202020204" pitchFamily="34" charset="0"/>
              <a:buChar char="•"/>
            </a:pPr>
            <a:r>
              <a:rPr lang="en-GB" sz="2350" dirty="0">
                <a:solidFill>
                  <a:schemeClr val="bg1"/>
                </a:solidFill>
                <a:latin typeface="Segoe UI Light"/>
              </a:rPr>
              <a:t>The </a:t>
            </a:r>
            <a:r>
              <a:rPr lang="en-GB" sz="2350" b="1" dirty="0">
                <a:solidFill>
                  <a:schemeClr val="bg1"/>
                </a:solidFill>
                <a:latin typeface="Segoe UI Light"/>
              </a:rPr>
              <a:t>geography</a:t>
            </a:r>
            <a:r>
              <a:rPr lang="en-GB" sz="2350" dirty="0">
                <a:solidFill>
                  <a:schemeClr val="bg1"/>
                </a:solidFill>
                <a:latin typeface="Segoe UI Light"/>
              </a:rPr>
              <a:t> type represents data in a round-earth coordinate system. </a:t>
            </a:r>
            <a:endParaRPr lang="en-US" sz="2350" dirty="0">
              <a:solidFill>
                <a:schemeClr val="bg1"/>
              </a:solidFill>
              <a:latin typeface="Segoe UI Light"/>
            </a:endParaRPr>
          </a:p>
        </p:txBody>
      </p:sp>
      <p:graphicFrame>
        <p:nvGraphicFramePr>
          <p:cNvPr id="20" name="Table 19">
            <a:extLst>
              <a:ext uri="{FF2B5EF4-FFF2-40B4-BE49-F238E27FC236}">
                <a16:creationId xmlns:a16="http://schemas.microsoft.com/office/drawing/2014/main" id="{AE4B8F3A-465A-4976-AE2D-25B297A7D9A9}"/>
              </a:ext>
            </a:extLst>
          </p:cNvPr>
          <p:cNvGraphicFramePr>
            <a:graphicFrameLocks noGrp="1"/>
          </p:cNvGraphicFramePr>
          <p:nvPr>
            <p:extLst/>
          </p:nvPr>
        </p:nvGraphicFramePr>
        <p:xfrm>
          <a:off x="9277692" y="3823424"/>
          <a:ext cx="842250" cy="744552"/>
        </p:xfrm>
        <a:graphic>
          <a:graphicData uri="http://schemas.openxmlformats.org/drawingml/2006/table">
            <a:tbl>
              <a:tblPr firstRow="1" bandRow="1"/>
              <a:tblGrid>
                <a:gridCol w="140375">
                  <a:extLst>
                    <a:ext uri="{9D8B030D-6E8A-4147-A177-3AD203B41FA5}">
                      <a16:colId xmlns:a16="http://schemas.microsoft.com/office/drawing/2014/main" val="2862844163"/>
                    </a:ext>
                  </a:extLst>
                </a:gridCol>
                <a:gridCol w="140375">
                  <a:extLst>
                    <a:ext uri="{9D8B030D-6E8A-4147-A177-3AD203B41FA5}">
                      <a16:colId xmlns:a16="http://schemas.microsoft.com/office/drawing/2014/main" val="1244165541"/>
                    </a:ext>
                  </a:extLst>
                </a:gridCol>
                <a:gridCol w="140375">
                  <a:extLst>
                    <a:ext uri="{9D8B030D-6E8A-4147-A177-3AD203B41FA5}">
                      <a16:colId xmlns:a16="http://schemas.microsoft.com/office/drawing/2014/main" val="368261265"/>
                    </a:ext>
                  </a:extLst>
                </a:gridCol>
                <a:gridCol w="140375">
                  <a:extLst>
                    <a:ext uri="{9D8B030D-6E8A-4147-A177-3AD203B41FA5}">
                      <a16:colId xmlns:a16="http://schemas.microsoft.com/office/drawing/2014/main" val="692712273"/>
                    </a:ext>
                  </a:extLst>
                </a:gridCol>
                <a:gridCol w="140375">
                  <a:extLst>
                    <a:ext uri="{9D8B030D-6E8A-4147-A177-3AD203B41FA5}">
                      <a16:colId xmlns:a16="http://schemas.microsoft.com/office/drawing/2014/main" val="2211521310"/>
                    </a:ext>
                  </a:extLst>
                </a:gridCol>
                <a:gridCol w="140375">
                  <a:extLst>
                    <a:ext uri="{9D8B030D-6E8A-4147-A177-3AD203B41FA5}">
                      <a16:colId xmlns:a16="http://schemas.microsoft.com/office/drawing/2014/main" val="3588162498"/>
                    </a:ext>
                  </a:extLst>
                </a:gridCol>
              </a:tblGrid>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1873942761"/>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106267994"/>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876504569"/>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2174509411"/>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1899909841"/>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374381319"/>
                  </a:ext>
                </a:extLst>
              </a:tr>
            </a:tbl>
          </a:graphicData>
        </a:graphic>
      </p:graphicFrame>
      <p:grpSp>
        <p:nvGrpSpPr>
          <p:cNvPr id="21" name="Group 20">
            <a:extLst>
              <a:ext uri="{FF2B5EF4-FFF2-40B4-BE49-F238E27FC236}">
                <a16:creationId xmlns:a16="http://schemas.microsoft.com/office/drawing/2014/main" id="{D4BE316D-8845-406A-89F3-B62F4BD1EDEE}"/>
              </a:ext>
            </a:extLst>
          </p:cNvPr>
          <p:cNvGrpSpPr/>
          <p:nvPr/>
        </p:nvGrpSpPr>
        <p:grpSpPr>
          <a:xfrm>
            <a:off x="9216160" y="4978993"/>
            <a:ext cx="965314" cy="918364"/>
            <a:chOff x="8758602" y="5187378"/>
            <a:chExt cx="1000698" cy="1000698"/>
          </a:xfrm>
        </p:grpSpPr>
        <p:grpSp>
          <p:nvGrpSpPr>
            <p:cNvPr id="22" name="Group 21">
              <a:extLst>
                <a:ext uri="{FF2B5EF4-FFF2-40B4-BE49-F238E27FC236}">
                  <a16:creationId xmlns:a16="http://schemas.microsoft.com/office/drawing/2014/main" id="{24828222-1641-4A36-9265-195A51534488}"/>
                </a:ext>
              </a:extLst>
            </p:cNvPr>
            <p:cNvGrpSpPr/>
            <p:nvPr/>
          </p:nvGrpSpPr>
          <p:grpSpPr>
            <a:xfrm>
              <a:off x="8760475" y="5187378"/>
              <a:ext cx="996951" cy="1000698"/>
              <a:chOff x="8766174" y="5187378"/>
              <a:chExt cx="996951" cy="1000698"/>
            </a:xfrm>
          </p:grpSpPr>
          <p:sp>
            <p:nvSpPr>
              <p:cNvPr id="38" name="Oval 37">
                <a:extLst>
                  <a:ext uri="{FF2B5EF4-FFF2-40B4-BE49-F238E27FC236}">
                    <a16:creationId xmlns:a16="http://schemas.microsoft.com/office/drawing/2014/main" id="{4F0C039B-BCC6-4BA7-9C48-ED3C75F4EA6F}"/>
                  </a:ext>
                </a:extLst>
              </p:cNvPr>
              <p:cNvSpPr/>
              <p:nvPr/>
            </p:nvSpPr>
            <p:spPr bwMode="auto">
              <a:xfrm>
                <a:off x="8766174" y="5191125"/>
                <a:ext cx="996951"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9" name="Oval 38">
                <a:extLst>
                  <a:ext uri="{FF2B5EF4-FFF2-40B4-BE49-F238E27FC236}">
                    <a16:creationId xmlns:a16="http://schemas.microsoft.com/office/drawing/2014/main" id="{52841FF0-031F-4431-B678-78800007B62F}"/>
                  </a:ext>
                </a:extLst>
              </p:cNvPr>
              <p:cNvSpPr/>
              <p:nvPr/>
            </p:nvSpPr>
            <p:spPr bwMode="auto">
              <a:xfrm>
                <a:off x="8856662" y="5189876"/>
                <a:ext cx="830264"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40" name="Oval 39">
                <a:extLst>
                  <a:ext uri="{FF2B5EF4-FFF2-40B4-BE49-F238E27FC236}">
                    <a16:creationId xmlns:a16="http://schemas.microsoft.com/office/drawing/2014/main" id="{C8B3AFEB-7A1D-43E3-B149-2F73A36FC8FF}"/>
                  </a:ext>
                </a:extLst>
              </p:cNvPr>
              <p:cNvSpPr/>
              <p:nvPr/>
            </p:nvSpPr>
            <p:spPr bwMode="auto">
              <a:xfrm>
                <a:off x="8947149" y="5188627"/>
                <a:ext cx="654051"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41" name="Oval 40">
                <a:extLst>
                  <a:ext uri="{FF2B5EF4-FFF2-40B4-BE49-F238E27FC236}">
                    <a16:creationId xmlns:a16="http://schemas.microsoft.com/office/drawing/2014/main" id="{EB3B7841-7C59-4465-9ABA-80988F0A8712}"/>
                  </a:ext>
                </a:extLst>
              </p:cNvPr>
              <p:cNvSpPr/>
              <p:nvPr/>
            </p:nvSpPr>
            <p:spPr bwMode="auto">
              <a:xfrm>
                <a:off x="9058275" y="5187378"/>
                <a:ext cx="409576"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42" name="Oval 41">
                <a:extLst>
                  <a:ext uri="{FF2B5EF4-FFF2-40B4-BE49-F238E27FC236}">
                    <a16:creationId xmlns:a16="http://schemas.microsoft.com/office/drawing/2014/main" id="{68D3E7EC-6FCB-44C2-AF83-585E1688D773}"/>
                  </a:ext>
                </a:extLst>
              </p:cNvPr>
              <p:cNvSpPr/>
              <p:nvPr/>
            </p:nvSpPr>
            <p:spPr bwMode="auto">
              <a:xfrm>
                <a:off x="9191626" y="5187378"/>
                <a:ext cx="171450"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3D06DA66-E190-48EA-879D-400EBF0EF223}"/>
                </a:ext>
              </a:extLst>
            </p:cNvPr>
            <p:cNvGrpSpPr/>
            <p:nvPr/>
          </p:nvGrpSpPr>
          <p:grpSpPr>
            <a:xfrm rot="5400000">
              <a:off x="8760475" y="5187378"/>
              <a:ext cx="996951" cy="1000698"/>
              <a:chOff x="8766174" y="5187378"/>
              <a:chExt cx="996951" cy="1000698"/>
            </a:xfrm>
          </p:grpSpPr>
          <p:sp>
            <p:nvSpPr>
              <p:cNvPr id="33" name="Oval 32">
                <a:extLst>
                  <a:ext uri="{FF2B5EF4-FFF2-40B4-BE49-F238E27FC236}">
                    <a16:creationId xmlns:a16="http://schemas.microsoft.com/office/drawing/2014/main" id="{437BD15C-C6E3-4686-B130-7ED7A54993BB}"/>
                  </a:ext>
                </a:extLst>
              </p:cNvPr>
              <p:cNvSpPr/>
              <p:nvPr/>
            </p:nvSpPr>
            <p:spPr bwMode="auto">
              <a:xfrm>
                <a:off x="8766174" y="5191125"/>
                <a:ext cx="996951"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4" name="Oval 33">
                <a:extLst>
                  <a:ext uri="{FF2B5EF4-FFF2-40B4-BE49-F238E27FC236}">
                    <a16:creationId xmlns:a16="http://schemas.microsoft.com/office/drawing/2014/main" id="{52C248ED-75EA-42EF-AE0B-86D06043B134}"/>
                  </a:ext>
                </a:extLst>
              </p:cNvPr>
              <p:cNvSpPr/>
              <p:nvPr/>
            </p:nvSpPr>
            <p:spPr bwMode="auto">
              <a:xfrm>
                <a:off x="8856662" y="5189876"/>
                <a:ext cx="830264"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5" name="Oval 34">
                <a:extLst>
                  <a:ext uri="{FF2B5EF4-FFF2-40B4-BE49-F238E27FC236}">
                    <a16:creationId xmlns:a16="http://schemas.microsoft.com/office/drawing/2014/main" id="{18279BC0-7F2E-4F6E-AC93-C419FA9C841F}"/>
                  </a:ext>
                </a:extLst>
              </p:cNvPr>
              <p:cNvSpPr/>
              <p:nvPr/>
            </p:nvSpPr>
            <p:spPr bwMode="auto">
              <a:xfrm>
                <a:off x="8947149" y="5188627"/>
                <a:ext cx="654051"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6" name="Oval 35">
                <a:extLst>
                  <a:ext uri="{FF2B5EF4-FFF2-40B4-BE49-F238E27FC236}">
                    <a16:creationId xmlns:a16="http://schemas.microsoft.com/office/drawing/2014/main" id="{63FC9ADB-CEB5-4D20-BB8E-4983F719D47E}"/>
                  </a:ext>
                </a:extLst>
              </p:cNvPr>
              <p:cNvSpPr/>
              <p:nvPr/>
            </p:nvSpPr>
            <p:spPr bwMode="auto">
              <a:xfrm>
                <a:off x="9058275" y="5187378"/>
                <a:ext cx="409576"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7" name="Oval 36">
                <a:extLst>
                  <a:ext uri="{FF2B5EF4-FFF2-40B4-BE49-F238E27FC236}">
                    <a16:creationId xmlns:a16="http://schemas.microsoft.com/office/drawing/2014/main" id="{34FEB7E3-2778-487E-BA50-BD8E1543DF41}"/>
                  </a:ext>
                </a:extLst>
              </p:cNvPr>
              <p:cNvSpPr/>
              <p:nvPr/>
            </p:nvSpPr>
            <p:spPr bwMode="auto">
              <a:xfrm>
                <a:off x="9184650" y="5187378"/>
                <a:ext cx="152402"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5690750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A57D-1555-41FC-98C1-CAB943812670}"/>
              </a:ext>
            </a:extLst>
          </p:cNvPr>
          <p:cNvSpPr>
            <a:spLocks noGrp="1"/>
          </p:cNvSpPr>
          <p:nvPr>
            <p:ph type="title"/>
          </p:nvPr>
        </p:nvSpPr>
        <p:spPr>
          <a:xfrm>
            <a:off x="0" y="0"/>
            <a:ext cx="12192000" cy="1024077"/>
          </a:xfrm>
          <a:solidFill>
            <a:schemeClr val="bg1"/>
          </a:solidFill>
        </p:spPr>
        <p:txBody>
          <a:bodyPr/>
          <a:lstStyle/>
          <a:p>
            <a:r>
              <a:rPr lang="en-GB" dirty="0"/>
              <a:t>Spatial functionality</a:t>
            </a:r>
            <a:endParaRPr lang="en-US" dirty="0"/>
          </a:p>
        </p:txBody>
      </p:sp>
      <p:sp>
        <p:nvSpPr>
          <p:cNvPr id="3" name="Content Placeholder 2">
            <a:extLst>
              <a:ext uri="{FF2B5EF4-FFF2-40B4-BE49-F238E27FC236}">
                <a16:creationId xmlns:a16="http://schemas.microsoft.com/office/drawing/2014/main" id="{A7476DCA-F1D1-4EAC-9BAC-433E542C0732}"/>
              </a:ext>
            </a:extLst>
          </p:cNvPr>
          <p:cNvSpPr>
            <a:spLocks noGrp="1"/>
          </p:cNvSpPr>
          <p:nvPr>
            <p:ph sz="quarter" idx="4294967295"/>
          </p:nvPr>
        </p:nvSpPr>
        <p:spPr>
          <a:xfrm>
            <a:off x="534040" y="1421384"/>
            <a:ext cx="11127264" cy="4138050"/>
          </a:xfrm>
        </p:spPr>
        <p:txBody>
          <a:bodyPr/>
          <a:lstStyle/>
          <a:p>
            <a:pPr marL="0" indent="0">
              <a:buNone/>
            </a:pPr>
            <a:r>
              <a:rPr lang="en-GB" sz="3200" dirty="0">
                <a:solidFill>
                  <a:schemeClr val="bg1"/>
                </a:solidFill>
              </a:rPr>
              <a:t>Simple and compound spatial data types supported</a:t>
            </a:r>
          </a:p>
          <a:p>
            <a:pPr marL="0" indent="0">
              <a:buNone/>
            </a:pPr>
            <a:r>
              <a:rPr lang="en-GB" sz="3200" dirty="0">
                <a:solidFill>
                  <a:schemeClr val="bg1"/>
                </a:solidFill>
              </a:rPr>
              <a:t>Import and export spatial data to industry-standard formats (</a:t>
            </a:r>
            <a:r>
              <a:rPr lang="en-US" sz="3200" dirty="0">
                <a:solidFill>
                  <a:schemeClr val="bg1"/>
                </a:solidFill>
              </a:rPr>
              <a:t>Open Geospatial Consortium</a:t>
            </a:r>
            <a:r>
              <a:rPr lang="en-GB" sz="3200" dirty="0">
                <a:solidFill>
                  <a:schemeClr val="bg1"/>
                </a:solidFill>
              </a:rPr>
              <a:t> WKT and WKB)</a:t>
            </a:r>
          </a:p>
          <a:p>
            <a:pPr marL="0" indent="0">
              <a:buNone/>
            </a:pPr>
            <a:r>
              <a:rPr lang="en-GB" sz="3200" dirty="0">
                <a:solidFill>
                  <a:schemeClr val="bg1"/>
                </a:solidFill>
              </a:rPr>
              <a:t>Functions to query the properties of, the behaviours of, and the relationships between, spatial data instances</a:t>
            </a:r>
          </a:p>
          <a:p>
            <a:pPr marL="0" indent="0">
              <a:buNone/>
            </a:pPr>
            <a:r>
              <a:rPr lang="en-GB" sz="3200" dirty="0">
                <a:solidFill>
                  <a:schemeClr val="bg1"/>
                </a:solidFill>
              </a:rPr>
              <a:t>Spatial columns can be indexed to improve query performance</a:t>
            </a:r>
          </a:p>
          <a:p>
            <a:pPr marL="0" indent="0">
              <a:buNone/>
            </a:pPr>
            <a:r>
              <a:rPr lang="en-GB" dirty="0">
                <a:solidFill>
                  <a:schemeClr val="bg1"/>
                </a:solidFill>
              </a:rPr>
              <a:t> </a:t>
            </a:r>
          </a:p>
          <a:p>
            <a:pPr marL="0" indent="0">
              <a:buNone/>
            </a:pPr>
            <a:endParaRPr lang="en-US" sz="2000" dirty="0">
              <a:solidFill>
                <a:schemeClr val="bg1"/>
              </a:solidFill>
            </a:endParaRPr>
          </a:p>
        </p:txBody>
      </p:sp>
    </p:spTree>
    <p:extLst>
      <p:ext uri="{BB962C8B-B14F-4D97-AF65-F5344CB8AC3E}">
        <p14:creationId xmlns:p14="http://schemas.microsoft.com/office/powerpoint/2010/main" val="41278006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3F8C-1120-4F88-9C26-C7F179171A98}"/>
              </a:ext>
            </a:extLst>
          </p:cNvPr>
          <p:cNvSpPr>
            <a:spLocks noGrp="1"/>
          </p:cNvSpPr>
          <p:nvPr>
            <p:ph type="title"/>
          </p:nvPr>
        </p:nvSpPr>
        <p:spPr>
          <a:xfrm>
            <a:off x="0" y="0"/>
            <a:ext cx="12192000" cy="1024077"/>
          </a:xfrm>
          <a:solidFill>
            <a:schemeClr val="bg1"/>
          </a:solidFill>
        </p:spPr>
        <p:txBody>
          <a:bodyPr/>
          <a:lstStyle/>
          <a:p>
            <a:r>
              <a:rPr lang="en-GB" dirty="0">
                <a:solidFill>
                  <a:srgbClr val="002060"/>
                </a:solidFill>
              </a:rPr>
              <a:t>Spatial tooling</a:t>
            </a:r>
            <a:endParaRPr lang="en-US" dirty="0">
              <a:solidFill>
                <a:srgbClr val="002060"/>
              </a:solidFill>
            </a:endParaRPr>
          </a:p>
        </p:txBody>
      </p:sp>
      <p:sp>
        <p:nvSpPr>
          <p:cNvPr id="3" name="Content Placeholder 2">
            <a:extLst>
              <a:ext uri="{FF2B5EF4-FFF2-40B4-BE49-F238E27FC236}">
                <a16:creationId xmlns:a16="http://schemas.microsoft.com/office/drawing/2014/main" id="{3AEB4BD5-1707-4A74-8450-AC597D4BFDE8}"/>
              </a:ext>
            </a:extLst>
          </p:cNvPr>
          <p:cNvSpPr>
            <a:spLocks noGrp="1"/>
          </p:cNvSpPr>
          <p:nvPr>
            <p:ph sz="quarter" idx="4294967295"/>
          </p:nvPr>
        </p:nvSpPr>
        <p:spPr>
          <a:xfrm>
            <a:off x="6517358" y="1755158"/>
            <a:ext cx="5207357" cy="2139817"/>
          </a:xfrm>
        </p:spPr>
        <p:txBody>
          <a:bodyPr/>
          <a:lstStyle/>
          <a:p>
            <a:pPr marL="0" indent="0">
              <a:buNone/>
            </a:pPr>
            <a:r>
              <a:rPr lang="en-GB" dirty="0">
                <a:solidFill>
                  <a:schemeClr val="bg1"/>
                </a:solidFill>
              </a:rPr>
              <a:t>SSMS includes the ability to display a visual representation of </a:t>
            </a:r>
            <a:br>
              <a:rPr lang="en-GB" dirty="0">
                <a:solidFill>
                  <a:schemeClr val="bg1"/>
                </a:solidFill>
              </a:rPr>
            </a:br>
            <a:r>
              <a:rPr lang="en-GB" dirty="0">
                <a:solidFill>
                  <a:schemeClr val="bg1"/>
                </a:solidFill>
              </a:rPr>
              <a:t>spatial results</a:t>
            </a:r>
            <a:endParaRPr lang="en-US" dirty="0">
              <a:solidFill>
                <a:schemeClr val="bg1"/>
              </a:solidFill>
            </a:endParaRPr>
          </a:p>
        </p:txBody>
      </p:sp>
      <p:pic>
        <p:nvPicPr>
          <p:cNvPr id="13" name="Picture 12">
            <a:extLst>
              <a:ext uri="{FF2B5EF4-FFF2-40B4-BE49-F238E27FC236}">
                <a16:creationId xmlns:a16="http://schemas.microsoft.com/office/drawing/2014/main" id="{3ADB1FC9-D34C-4B85-A63D-9829470F7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39" y="1344692"/>
            <a:ext cx="4956139" cy="5003909"/>
          </a:xfrm>
          <a:prstGeom prst="rect">
            <a:avLst/>
          </a:prstGeom>
        </p:spPr>
      </p:pic>
    </p:spTree>
    <p:extLst>
      <p:ext uri="{BB962C8B-B14F-4D97-AF65-F5344CB8AC3E}">
        <p14:creationId xmlns:p14="http://schemas.microsoft.com/office/powerpoint/2010/main" val="9641216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A0BFF-7921-4905-9538-004F784191DE}"/>
              </a:ext>
            </a:extLst>
          </p:cNvPr>
          <p:cNvSpPr>
            <a:spLocks noGrp="1"/>
          </p:cNvSpPr>
          <p:nvPr>
            <p:ph type="title"/>
          </p:nvPr>
        </p:nvSpPr>
        <p:spPr/>
        <p:txBody>
          <a:bodyPr/>
          <a:lstStyle/>
          <a:p>
            <a:r>
              <a:rPr lang="en-US">
                <a:solidFill>
                  <a:srgbClr val="505050"/>
                </a:solidFill>
                <a:latin typeface="Segoe UI Light"/>
                <a:ea typeface="ＭＳ Ｐゴシック" charset="0"/>
              </a:rPr>
              <a:t>Report parameters</a:t>
            </a:r>
          </a:p>
        </p:txBody>
      </p:sp>
      <p:grpSp>
        <p:nvGrpSpPr>
          <p:cNvPr id="3" name="Group 2">
            <a:extLst>
              <a:ext uri="{FF2B5EF4-FFF2-40B4-BE49-F238E27FC236}">
                <a16:creationId xmlns:a16="http://schemas.microsoft.com/office/drawing/2014/main" id="{E28DBB74-A830-4796-8B10-7B8DD11396AE}"/>
              </a:ext>
            </a:extLst>
          </p:cNvPr>
          <p:cNvGrpSpPr/>
          <p:nvPr/>
        </p:nvGrpSpPr>
        <p:grpSpPr>
          <a:xfrm>
            <a:off x="6219429" y="1889338"/>
            <a:ext cx="5979616" cy="3850108"/>
            <a:chOff x="5735951" y="2184944"/>
            <a:chExt cx="6099520" cy="3927311"/>
          </a:xfrm>
        </p:grpSpPr>
        <p:grpSp>
          <p:nvGrpSpPr>
            <p:cNvPr id="7" name="Group 6">
              <a:extLst>
                <a:ext uri="{FF2B5EF4-FFF2-40B4-BE49-F238E27FC236}">
                  <a16:creationId xmlns:a16="http://schemas.microsoft.com/office/drawing/2014/main" id="{8358DD03-CF1D-454D-B55C-1007D2684298}"/>
                </a:ext>
              </a:extLst>
            </p:cNvPr>
            <p:cNvGrpSpPr/>
            <p:nvPr/>
          </p:nvGrpSpPr>
          <p:grpSpPr>
            <a:xfrm>
              <a:off x="5735951" y="2184944"/>
              <a:ext cx="6099520" cy="3927311"/>
              <a:chOff x="479280" y="1985771"/>
              <a:chExt cx="6099520" cy="3927311"/>
            </a:xfrm>
          </p:grpSpPr>
          <p:pic>
            <p:nvPicPr>
              <p:cNvPr id="9" name="Picture 8">
                <a:extLst>
                  <a:ext uri="{FF2B5EF4-FFF2-40B4-BE49-F238E27FC236}">
                    <a16:creationId xmlns:a16="http://schemas.microsoft.com/office/drawing/2014/main" id="{17FBA35B-F6EE-4BAB-A977-30784E870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80" y="1985771"/>
                <a:ext cx="6099520" cy="3927311"/>
              </a:xfrm>
              <a:prstGeom prst="rect">
                <a:avLst/>
              </a:prstGeom>
            </p:spPr>
          </p:pic>
          <p:sp>
            <p:nvSpPr>
              <p:cNvPr id="10" name="Rectangle 9">
                <a:extLst>
                  <a:ext uri="{FF2B5EF4-FFF2-40B4-BE49-F238E27FC236}">
                    <a16:creationId xmlns:a16="http://schemas.microsoft.com/office/drawing/2014/main" id="{5B2AAB79-9A7E-4C01-B018-EFF2477693A8}"/>
                  </a:ext>
                </a:extLst>
              </p:cNvPr>
              <p:cNvSpPr/>
              <p:nvPr/>
            </p:nvSpPr>
            <p:spPr bwMode="auto">
              <a:xfrm>
                <a:off x="704850" y="2228850"/>
                <a:ext cx="4699000" cy="2641600"/>
              </a:xfrm>
              <a:prstGeom prst="rect">
                <a:avLst/>
              </a:prstGeom>
              <a:solidFill>
                <a:schemeClr val="bg1">
                  <a:lumMod val="65000"/>
                </a:schemeClr>
              </a:solidFill>
              <a:ln w="63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510E44C0-1AD8-47EC-B5FD-692E78735164}"/>
                </a:ext>
              </a:extLst>
            </p:cNvPr>
            <p:cNvPicPr>
              <a:picLocks noChangeAspect="1"/>
            </p:cNvPicPr>
            <p:nvPr/>
          </p:nvPicPr>
          <p:blipFill rotWithShape="1">
            <a:blip r:embed="rId4"/>
            <a:srcRect b="47168"/>
            <a:stretch/>
          </p:blipFill>
          <p:spPr>
            <a:xfrm>
              <a:off x="5973337" y="2427462"/>
              <a:ext cx="4687184" cy="2642162"/>
            </a:xfrm>
            <a:prstGeom prst="rect">
              <a:avLst/>
            </a:prstGeom>
          </p:spPr>
        </p:pic>
      </p:grpSp>
      <p:sp>
        <p:nvSpPr>
          <p:cNvPr id="11" name="Rectangle 10">
            <a:extLst>
              <a:ext uri="{FF2B5EF4-FFF2-40B4-BE49-F238E27FC236}">
                <a16:creationId xmlns:a16="http://schemas.microsoft.com/office/drawing/2014/main" id="{97092BB3-16E3-45D2-9109-6D750F421D57}"/>
              </a:ext>
            </a:extLst>
          </p:cNvPr>
          <p:cNvSpPr/>
          <p:nvPr/>
        </p:nvSpPr>
        <p:spPr bwMode="auto">
          <a:xfrm>
            <a:off x="1004671" y="2071700"/>
            <a:ext cx="5335889" cy="2655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142541" defTabSz="913420" fontAlgn="base">
              <a:spcBef>
                <a:spcPts val="1765"/>
              </a:spcBef>
              <a:spcAft>
                <a:spcPct val="0"/>
              </a:spcAft>
              <a:buClr>
                <a:srgbClr val="FF8C00"/>
              </a:buClr>
              <a:buSzPct val="115000"/>
              <a:defRPr/>
            </a:pPr>
            <a:r>
              <a:rPr lang="en-US" sz="2745" dirty="0">
                <a:solidFill>
                  <a:srgbClr val="2C2C2C"/>
                </a:solidFill>
                <a:latin typeface="Segoe UI Light"/>
              </a:rPr>
              <a:t>Adjust parameter values to filter results or toggle report options</a:t>
            </a:r>
          </a:p>
          <a:p>
            <a:pPr marL="142541" defTabSz="913420" fontAlgn="base">
              <a:spcBef>
                <a:spcPts val="1765"/>
              </a:spcBef>
              <a:spcAft>
                <a:spcPct val="0"/>
              </a:spcAft>
              <a:buClr>
                <a:srgbClr val="FF8C00"/>
              </a:buClr>
              <a:buSzPct val="115000"/>
              <a:defRPr/>
            </a:pPr>
            <a:r>
              <a:rPr lang="en-US" sz="2745" dirty="0">
                <a:solidFill>
                  <a:srgbClr val="2C2C2C"/>
                </a:solidFill>
                <a:latin typeface="Segoe UI Light"/>
              </a:rPr>
              <a:t>Drop-down lists, date pickers, true/false, and textboxes</a:t>
            </a:r>
          </a:p>
          <a:p>
            <a:pPr marL="142541" defTabSz="913420" fontAlgn="base">
              <a:spcBef>
                <a:spcPts val="1765"/>
              </a:spcBef>
              <a:spcAft>
                <a:spcPct val="0"/>
              </a:spcAft>
              <a:buClr>
                <a:srgbClr val="FF8C00"/>
              </a:buClr>
              <a:buSzPct val="115000"/>
              <a:defRPr/>
            </a:pPr>
            <a:r>
              <a:rPr lang="en-US" sz="2745" dirty="0">
                <a:solidFill>
                  <a:srgbClr val="2C2C2C"/>
                </a:solidFill>
                <a:latin typeface="Segoe UI Light"/>
              </a:rPr>
              <a:t>Specify parameter values via URL</a:t>
            </a:r>
          </a:p>
        </p:txBody>
      </p:sp>
      <p:grpSp>
        <p:nvGrpSpPr>
          <p:cNvPr id="13" name="Group 12">
            <a:extLst>
              <a:ext uri="{FF2B5EF4-FFF2-40B4-BE49-F238E27FC236}">
                <a16:creationId xmlns:a16="http://schemas.microsoft.com/office/drawing/2014/main" id="{6A435DAE-0AD2-4FBA-8E95-595C8868FC86}"/>
              </a:ext>
            </a:extLst>
          </p:cNvPr>
          <p:cNvGrpSpPr/>
          <p:nvPr/>
        </p:nvGrpSpPr>
        <p:grpSpPr>
          <a:xfrm>
            <a:off x="704387" y="2174265"/>
            <a:ext cx="311499" cy="311499"/>
            <a:chOff x="6234930" y="2025405"/>
            <a:chExt cx="317745" cy="317745"/>
          </a:xfrm>
        </p:grpSpPr>
        <p:sp>
          <p:nvSpPr>
            <p:cNvPr id="14" name="Oval 13">
              <a:extLst>
                <a:ext uri="{FF2B5EF4-FFF2-40B4-BE49-F238E27FC236}">
                  <a16:creationId xmlns:a16="http://schemas.microsoft.com/office/drawing/2014/main" id="{7849DEC4-CD39-4D6F-AA3E-75D2553D75DE}"/>
                </a:ext>
              </a:extLst>
            </p:cNvPr>
            <p:cNvSpPr/>
            <p:nvPr/>
          </p:nvSpPr>
          <p:spPr bwMode="auto">
            <a:xfrm>
              <a:off x="6234930" y="2025405"/>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15" name="Right Arrow 47">
              <a:extLst>
                <a:ext uri="{FF2B5EF4-FFF2-40B4-BE49-F238E27FC236}">
                  <a16:creationId xmlns:a16="http://schemas.microsoft.com/office/drawing/2014/main" id="{24F5FD95-487D-4680-94FE-0EA4298FD48A}"/>
                </a:ext>
              </a:extLst>
            </p:cNvPr>
            <p:cNvSpPr/>
            <p:nvPr/>
          </p:nvSpPr>
          <p:spPr bwMode="auto">
            <a:xfrm>
              <a:off x="6300708" y="2084980"/>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94C44576-63AF-4B32-A657-2E9827227D21}"/>
              </a:ext>
            </a:extLst>
          </p:cNvPr>
          <p:cNvGrpSpPr/>
          <p:nvPr/>
        </p:nvGrpSpPr>
        <p:grpSpPr>
          <a:xfrm>
            <a:off x="704387" y="3236711"/>
            <a:ext cx="311499" cy="311499"/>
            <a:chOff x="6234930" y="2025405"/>
            <a:chExt cx="317745" cy="317745"/>
          </a:xfrm>
        </p:grpSpPr>
        <p:sp>
          <p:nvSpPr>
            <p:cNvPr id="17" name="Oval 16">
              <a:extLst>
                <a:ext uri="{FF2B5EF4-FFF2-40B4-BE49-F238E27FC236}">
                  <a16:creationId xmlns:a16="http://schemas.microsoft.com/office/drawing/2014/main" id="{1D92F451-7BB0-4A07-A634-F3B940BBDB76}"/>
                </a:ext>
              </a:extLst>
            </p:cNvPr>
            <p:cNvSpPr/>
            <p:nvPr/>
          </p:nvSpPr>
          <p:spPr bwMode="auto">
            <a:xfrm>
              <a:off x="6234930" y="2025405"/>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18" name="Right Arrow 47">
              <a:extLst>
                <a:ext uri="{FF2B5EF4-FFF2-40B4-BE49-F238E27FC236}">
                  <a16:creationId xmlns:a16="http://schemas.microsoft.com/office/drawing/2014/main" id="{3DA1FB50-920B-446C-B916-C28CC31709F2}"/>
                </a:ext>
              </a:extLst>
            </p:cNvPr>
            <p:cNvSpPr/>
            <p:nvPr/>
          </p:nvSpPr>
          <p:spPr bwMode="auto">
            <a:xfrm>
              <a:off x="6300708" y="2084980"/>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5AB72F40-7812-48B7-AC29-F744D61341B2}"/>
              </a:ext>
            </a:extLst>
          </p:cNvPr>
          <p:cNvGrpSpPr/>
          <p:nvPr/>
        </p:nvGrpSpPr>
        <p:grpSpPr>
          <a:xfrm>
            <a:off x="704387" y="4289415"/>
            <a:ext cx="311499" cy="311499"/>
            <a:chOff x="6234930" y="2025405"/>
            <a:chExt cx="317745" cy="317745"/>
          </a:xfrm>
        </p:grpSpPr>
        <p:sp>
          <p:nvSpPr>
            <p:cNvPr id="20" name="Oval 19">
              <a:extLst>
                <a:ext uri="{FF2B5EF4-FFF2-40B4-BE49-F238E27FC236}">
                  <a16:creationId xmlns:a16="http://schemas.microsoft.com/office/drawing/2014/main" id="{B702533D-8307-4F0E-8883-C66DA69CDA69}"/>
                </a:ext>
              </a:extLst>
            </p:cNvPr>
            <p:cNvSpPr/>
            <p:nvPr/>
          </p:nvSpPr>
          <p:spPr bwMode="auto">
            <a:xfrm>
              <a:off x="6234930" y="2025405"/>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21" name="Right Arrow 47">
              <a:extLst>
                <a:ext uri="{FF2B5EF4-FFF2-40B4-BE49-F238E27FC236}">
                  <a16:creationId xmlns:a16="http://schemas.microsoft.com/office/drawing/2014/main" id="{DFC8D4B2-26EC-479B-82E6-9CC00B06AC59}"/>
                </a:ext>
              </a:extLst>
            </p:cNvPr>
            <p:cNvSpPr/>
            <p:nvPr/>
          </p:nvSpPr>
          <p:spPr bwMode="auto">
            <a:xfrm>
              <a:off x="6300708" y="2084980"/>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70747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3" name="Straight Connector 92"/>
          <p:cNvCxnSpPr/>
          <p:nvPr/>
        </p:nvCxnSpPr>
        <p:spPr>
          <a:xfrm rot="10800000">
            <a:off x="1819629" y="5182766"/>
            <a:ext cx="8542928"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393222" y="2809927"/>
            <a:ext cx="8771223" cy="2187533"/>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dirty="0">
                <a:solidFill>
                  <a:srgbClr val="0070C0"/>
                </a:solidFill>
                <a:latin typeface="Segoe UI Semibold" panose="020B0702040204020203" pitchFamily="34" charset="0"/>
                <a:ea typeface="Segoe UI" pitchFamily="34" charset="0"/>
                <a:cs typeface="Segoe UI Semibold" panose="020B0702040204020203" pitchFamily="34" charset="0"/>
              </a:rPr>
              <a:t>Bi semantic model</a:t>
            </a:r>
          </a:p>
        </p:txBody>
      </p:sp>
      <p:sp>
        <p:nvSpPr>
          <p:cNvPr id="18" name="Rectangle 17"/>
          <p:cNvSpPr/>
          <p:nvPr/>
        </p:nvSpPr>
        <p:spPr bwMode="auto">
          <a:xfrm>
            <a:off x="455581" y="3133511"/>
            <a:ext cx="8589398" cy="1789507"/>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30"/>
          <p:cNvSpPr>
            <a:spLocks noEditPoints="1"/>
          </p:cNvSpPr>
          <p:nvPr/>
        </p:nvSpPr>
        <p:spPr bwMode="auto">
          <a:xfrm>
            <a:off x="693930" y="4557085"/>
            <a:ext cx="195444" cy="215711"/>
          </a:xfrm>
          <a:custGeom>
            <a:avLst/>
            <a:gdLst>
              <a:gd name="T0" fmla="*/ 51 w 102"/>
              <a:gd name="T1" fmla="*/ 8 h 112"/>
              <a:gd name="T2" fmla="*/ 6 w 102"/>
              <a:gd name="T3" fmla="*/ 27 h 112"/>
              <a:gd name="T4" fmla="*/ 0 w 102"/>
              <a:gd name="T5" fmla="*/ 21 h 112"/>
              <a:gd name="T6" fmla="*/ 51 w 102"/>
              <a:gd name="T7" fmla="*/ 0 h 112"/>
              <a:gd name="T8" fmla="*/ 102 w 102"/>
              <a:gd name="T9" fmla="*/ 21 h 112"/>
              <a:gd name="T10" fmla="*/ 96 w 102"/>
              <a:gd name="T11" fmla="*/ 27 h 112"/>
              <a:gd name="T12" fmla="*/ 51 w 102"/>
              <a:gd name="T13" fmla="*/ 8 h 112"/>
              <a:gd name="T14" fmla="*/ 51 w 102"/>
              <a:gd name="T15" fmla="*/ 28 h 112"/>
              <a:gd name="T16" fmla="*/ 82 w 102"/>
              <a:gd name="T17" fmla="*/ 41 h 112"/>
              <a:gd name="T18" fmla="*/ 88 w 102"/>
              <a:gd name="T19" fmla="*/ 35 h 112"/>
              <a:gd name="T20" fmla="*/ 51 w 102"/>
              <a:gd name="T21" fmla="*/ 20 h 112"/>
              <a:gd name="T22" fmla="*/ 14 w 102"/>
              <a:gd name="T23" fmla="*/ 35 h 112"/>
              <a:gd name="T24" fmla="*/ 20 w 102"/>
              <a:gd name="T25" fmla="*/ 41 h 112"/>
              <a:gd name="T26" fmla="*/ 51 w 102"/>
              <a:gd name="T27" fmla="*/ 28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67 w 102"/>
              <a:gd name="T43" fmla="*/ 76 h 112"/>
              <a:gd name="T44" fmla="*/ 55 w 102"/>
              <a:gd name="T45" fmla="*/ 91 h 112"/>
              <a:gd name="T46" fmla="*/ 55 w 102"/>
              <a:gd name="T47" fmla="*/ 112 h 112"/>
              <a:gd name="T48" fmla="*/ 47 w 102"/>
              <a:gd name="T49" fmla="*/ 112 h 112"/>
              <a:gd name="T50" fmla="*/ 47 w 102"/>
              <a:gd name="T51" fmla="*/ 91 h 112"/>
              <a:gd name="T52" fmla="*/ 35 w 102"/>
              <a:gd name="T53" fmla="*/ 76 h 112"/>
              <a:gd name="T54" fmla="*/ 51 w 102"/>
              <a:gd name="T55" fmla="*/ 60 h 112"/>
              <a:gd name="T56" fmla="*/ 67 w 102"/>
              <a:gd name="T57" fmla="*/ 76 h 112"/>
              <a:gd name="T58" fmla="*/ 59 w 102"/>
              <a:gd name="T59" fmla="*/ 76 h 112"/>
              <a:gd name="T60" fmla="*/ 51 w 102"/>
              <a:gd name="T61" fmla="*/ 68 h 112"/>
              <a:gd name="T62" fmla="*/ 43 w 102"/>
              <a:gd name="T63" fmla="*/ 76 h 112"/>
              <a:gd name="T64" fmla="*/ 51 w 102"/>
              <a:gd name="T65" fmla="*/ 84 h 112"/>
              <a:gd name="T66" fmla="*/ 59 w 102"/>
              <a:gd name="T67" fmla="*/ 7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51" y="8"/>
                </a:moveTo>
                <a:cubicBezTo>
                  <a:pt x="34" y="8"/>
                  <a:pt x="18" y="15"/>
                  <a:pt x="6" y="27"/>
                </a:cubicBezTo>
                <a:cubicBezTo>
                  <a:pt x="0" y="21"/>
                  <a:pt x="0" y="21"/>
                  <a:pt x="0" y="21"/>
                </a:cubicBezTo>
                <a:cubicBezTo>
                  <a:pt x="14" y="8"/>
                  <a:pt x="32" y="0"/>
                  <a:pt x="51" y="0"/>
                </a:cubicBezTo>
                <a:cubicBezTo>
                  <a:pt x="70" y="0"/>
                  <a:pt x="88" y="8"/>
                  <a:pt x="102" y="21"/>
                </a:cubicBezTo>
                <a:cubicBezTo>
                  <a:pt x="96" y="27"/>
                  <a:pt x="96" y="27"/>
                  <a:pt x="96" y="27"/>
                </a:cubicBezTo>
                <a:cubicBezTo>
                  <a:pt x="84" y="15"/>
                  <a:pt x="68" y="8"/>
                  <a:pt x="51" y="8"/>
                </a:cubicBezTo>
                <a:close/>
                <a:moveTo>
                  <a:pt x="51" y="28"/>
                </a:moveTo>
                <a:cubicBezTo>
                  <a:pt x="63" y="28"/>
                  <a:pt x="74" y="33"/>
                  <a:pt x="82" y="41"/>
                </a:cubicBezTo>
                <a:cubicBezTo>
                  <a:pt x="88" y="35"/>
                  <a:pt x="88" y="35"/>
                  <a:pt x="88" y="35"/>
                </a:cubicBezTo>
                <a:cubicBezTo>
                  <a:pt x="78" y="25"/>
                  <a:pt x="65" y="20"/>
                  <a:pt x="51" y="20"/>
                </a:cubicBezTo>
                <a:cubicBezTo>
                  <a:pt x="37" y="20"/>
                  <a:pt x="24" y="25"/>
                  <a:pt x="14" y="35"/>
                </a:cubicBezTo>
                <a:cubicBezTo>
                  <a:pt x="20" y="41"/>
                  <a:pt x="20" y="41"/>
                  <a:pt x="20" y="41"/>
                </a:cubicBezTo>
                <a:cubicBezTo>
                  <a:pt x="28" y="33"/>
                  <a:pt x="39" y="28"/>
                  <a:pt x="51" y="28"/>
                </a:cubicBezTo>
                <a:close/>
                <a:moveTo>
                  <a:pt x="73" y="49"/>
                </a:moveTo>
                <a:cubicBezTo>
                  <a:pt x="67" y="43"/>
                  <a:pt x="59"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67" y="76"/>
                </a:moveTo>
                <a:cubicBezTo>
                  <a:pt x="67" y="83"/>
                  <a:pt x="62" y="90"/>
                  <a:pt x="55" y="91"/>
                </a:cubicBezTo>
                <a:cubicBezTo>
                  <a:pt x="55" y="112"/>
                  <a:pt x="55" y="112"/>
                  <a:pt x="55" y="112"/>
                </a:cubicBezTo>
                <a:cubicBezTo>
                  <a:pt x="47" y="112"/>
                  <a:pt x="47" y="112"/>
                  <a:pt x="47" y="112"/>
                </a:cubicBezTo>
                <a:cubicBezTo>
                  <a:pt x="47" y="91"/>
                  <a:pt x="47" y="91"/>
                  <a:pt x="47" y="91"/>
                </a:cubicBezTo>
                <a:cubicBezTo>
                  <a:pt x="40" y="90"/>
                  <a:pt x="35" y="83"/>
                  <a:pt x="35" y="76"/>
                </a:cubicBezTo>
                <a:cubicBezTo>
                  <a:pt x="35" y="67"/>
                  <a:pt x="42" y="60"/>
                  <a:pt x="51" y="60"/>
                </a:cubicBezTo>
                <a:cubicBezTo>
                  <a:pt x="60" y="60"/>
                  <a:pt x="67" y="67"/>
                  <a:pt x="67" y="76"/>
                </a:cubicBezTo>
                <a:close/>
                <a:moveTo>
                  <a:pt x="59" y="76"/>
                </a:moveTo>
                <a:cubicBezTo>
                  <a:pt x="59" y="72"/>
                  <a:pt x="55" y="68"/>
                  <a:pt x="51" y="68"/>
                </a:cubicBezTo>
                <a:cubicBezTo>
                  <a:pt x="47" y="68"/>
                  <a:pt x="43" y="72"/>
                  <a:pt x="43" y="76"/>
                </a:cubicBezTo>
                <a:cubicBezTo>
                  <a:pt x="43" y="80"/>
                  <a:pt x="47" y="84"/>
                  <a:pt x="51" y="84"/>
                </a:cubicBezTo>
                <a:cubicBezTo>
                  <a:pt x="55" y="84"/>
                  <a:pt x="59" y="80"/>
                  <a:pt x="59" y="76"/>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31" name="Rectangle 130"/>
          <p:cNvSpPr/>
          <p:nvPr/>
        </p:nvSpPr>
        <p:spPr>
          <a:xfrm>
            <a:off x="951732" y="4538216"/>
            <a:ext cx="949783" cy="253450"/>
          </a:xfrm>
          <a:prstGeom prst="rect">
            <a:avLst/>
          </a:prstGeom>
        </p:spPr>
        <p:txBody>
          <a:bodyPr wrap="none">
            <a:spAutoFit/>
          </a:bodyPr>
          <a:lstStyle/>
          <a:p>
            <a:pPr defTabSz="914102" fontAlgn="base">
              <a:lnSpc>
                <a:spcPct val="90000"/>
              </a:lnSpc>
              <a:spcBef>
                <a:spcPct val="0"/>
              </a:spcBef>
              <a:spcAft>
                <a:spcPct val="0"/>
              </a:spcAft>
              <a:defRPr/>
            </a:pPr>
            <a:r>
              <a:rPr lang="en-US" sz="1176" dirty="0">
                <a:gradFill>
                  <a:gsLst>
                    <a:gs pos="72566">
                      <a:srgbClr val="2C2C2C"/>
                    </a:gs>
                    <a:gs pos="45000">
                      <a:srgbClr val="2C2C2C"/>
                    </a:gs>
                  </a:gsLst>
                </a:gradFill>
                <a:latin typeface="Segoe UI"/>
                <a:ea typeface="Segoe UI" pitchFamily="34" charset="0"/>
                <a:cs typeface="Segoe UI" pitchFamily="34" charset="0"/>
              </a:rPr>
              <a:t>Data access</a:t>
            </a:r>
          </a:p>
        </p:txBody>
      </p:sp>
      <p:sp>
        <p:nvSpPr>
          <p:cNvPr id="69" name="Rectangle 68"/>
          <p:cNvSpPr/>
          <p:nvPr/>
        </p:nvSpPr>
        <p:spPr bwMode="auto">
          <a:xfrm>
            <a:off x="9164446" y="2795339"/>
            <a:ext cx="2634331" cy="22021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44821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Use SQL Server </a:t>
            </a:r>
            <a:b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data tools for Visual Studio </a:t>
            </a:r>
            <a:b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to create BI semantic models </a:t>
            </a:r>
          </a:p>
        </p:txBody>
      </p:sp>
      <p:sp>
        <p:nvSpPr>
          <p:cNvPr id="21" name="Rectangle 20"/>
          <p:cNvSpPr/>
          <p:nvPr/>
        </p:nvSpPr>
        <p:spPr bwMode="auto">
          <a:xfrm>
            <a:off x="393223" y="5405820"/>
            <a:ext cx="11405555" cy="1185873"/>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dirty="0">
                <a:solidFill>
                  <a:srgbClr val="505050"/>
                </a:solidFill>
                <a:latin typeface="Segoe UI Semibold" panose="020B0702040204020203" pitchFamily="34" charset="0"/>
                <a:ea typeface="Segoe UI" pitchFamily="34" charset="0"/>
                <a:cs typeface="Segoe UI Semibold" panose="020B0702040204020203" pitchFamily="34" charset="0"/>
              </a:rPr>
              <a:t>Data sources</a:t>
            </a:r>
          </a:p>
        </p:txBody>
      </p:sp>
      <p:sp>
        <p:nvSpPr>
          <p:cNvPr id="2" name="Title 1"/>
          <p:cNvSpPr>
            <a:spLocks noGrp="1"/>
          </p:cNvSpPr>
          <p:nvPr>
            <p:ph type="title"/>
          </p:nvPr>
        </p:nvSpPr>
        <p:spPr/>
        <p:txBody>
          <a:bodyPr/>
          <a:lstStyle/>
          <a:p>
            <a:r>
              <a:rPr lang="en-US"/>
              <a:t>SQL Server Analysis Services</a:t>
            </a:r>
            <a:endParaRPr lang="en-US" dirty="0"/>
          </a:p>
        </p:txBody>
      </p:sp>
      <p:sp>
        <p:nvSpPr>
          <p:cNvPr id="4" name="Rectangle 3"/>
          <p:cNvSpPr/>
          <p:nvPr/>
        </p:nvSpPr>
        <p:spPr bwMode="auto">
          <a:xfrm>
            <a:off x="393223" y="1181967"/>
            <a:ext cx="11405555" cy="1228757"/>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dirty="0">
                <a:solidFill>
                  <a:srgbClr val="505050"/>
                </a:solidFill>
                <a:latin typeface="Segoe UI Semibold" panose="020B0702040204020203" pitchFamily="34" charset="0"/>
                <a:ea typeface="Segoe UI" pitchFamily="34" charset="0"/>
                <a:cs typeface="Segoe UI Semibold" panose="020B0702040204020203" pitchFamily="34" charset="0"/>
              </a:rPr>
              <a:t>Client tools</a:t>
            </a:r>
          </a:p>
        </p:txBody>
      </p:sp>
      <p:sp>
        <p:nvSpPr>
          <p:cNvPr id="25" name="Rectangle 24"/>
          <p:cNvSpPr/>
          <p:nvPr/>
        </p:nvSpPr>
        <p:spPr bwMode="auto">
          <a:xfrm>
            <a:off x="6131808" y="5736929"/>
            <a:ext cx="2778917" cy="7868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FFFFFF"/>
                    </a:gs>
                    <a:gs pos="45000">
                      <a:srgbClr val="FFFFFF"/>
                    </a:gs>
                  </a:gsLst>
                  <a:lin ang="5400000" scaled="0"/>
                </a:gradFill>
                <a:latin typeface="Segoe UI"/>
                <a:ea typeface="Segoe UI" pitchFamily="34" charset="0"/>
                <a:cs typeface="Segoe UI" pitchFamily="34" charset="0"/>
              </a:rPr>
              <a:t>Cloud services</a:t>
            </a:r>
          </a:p>
        </p:txBody>
      </p:sp>
      <p:grpSp>
        <p:nvGrpSpPr>
          <p:cNvPr id="12" name="Group 11"/>
          <p:cNvGrpSpPr/>
          <p:nvPr/>
        </p:nvGrpSpPr>
        <p:grpSpPr>
          <a:xfrm>
            <a:off x="2330977" y="1550678"/>
            <a:ext cx="1837671" cy="786859"/>
            <a:chOff x="4316221" y="1724344"/>
            <a:chExt cx="1874520" cy="802637"/>
          </a:xfrm>
        </p:grpSpPr>
        <p:sp>
          <p:nvSpPr>
            <p:cNvPr id="8" name="Rectangle 7"/>
            <p:cNvSpPr/>
            <p:nvPr/>
          </p:nvSpPr>
          <p:spPr bwMode="auto">
            <a:xfrm>
              <a:off x="4316221" y="1724344"/>
              <a:ext cx="1874520" cy="80263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Excel</a:t>
              </a:r>
            </a:p>
          </p:txBody>
        </p:sp>
        <p:sp>
          <p:nvSpPr>
            <p:cNvPr id="78" name="Freeform 51"/>
            <p:cNvSpPr>
              <a:spLocks noEditPoints="1"/>
            </p:cNvSpPr>
            <p:nvPr/>
          </p:nvSpPr>
          <p:spPr bwMode="auto">
            <a:xfrm>
              <a:off x="4429125" y="1823938"/>
              <a:ext cx="371475" cy="371475"/>
            </a:xfrm>
            <a:custGeom>
              <a:avLst/>
              <a:gdLst>
                <a:gd name="T0" fmla="*/ 88 w 96"/>
                <a:gd name="T1" fmla="*/ 56 h 96"/>
                <a:gd name="T2" fmla="*/ 72 w 96"/>
                <a:gd name="T3" fmla="*/ 64 h 96"/>
                <a:gd name="T4" fmla="*/ 72 w 96"/>
                <a:gd name="T5" fmla="*/ 76 h 96"/>
                <a:gd name="T6" fmla="*/ 88 w 96"/>
                <a:gd name="T7" fmla="*/ 68 h 96"/>
                <a:gd name="T8" fmla="*/ 72 w 96"/>
                <a:gd name="T9" fmla="*/ 76 h 96"/>
                <a:gd name="T10" fmla="*/ 88 w 96"/>
                <a:gd name="T11" fmla="*/ 52 h 96"/>
                <a:gd name="T12" fmla="*/ 72 w 96"/>
                <a:gd name="T13" fmla="*/ 44 h 96"/>
                <a:gd name="T14" fmla="*/ 72 w 96"/>
                <a:gd name="T15" fmla="*/ 28 h 96"/>
                <a:gd name="T16" fmla="*/ 88 w 96"/>
                <a:gd name="T17" fmla="*/ 20 h 96"/>
                <a:gd name="T18" fmla="*/ 72 w 96"/>
                <a:gd name="T19" fmla="*/ 28 h 96"/>
                <a:gd name="T20" fmla="*/ 88 w 96"/>
                <a:gd name="T21" fmla="*/ 40 h 96"/>
                <a:gd name="T22" fmla="*/ 72 w 96"/>
                <a:gd name="T23" fmla="*/ 32 h 96"/>
                <a:gd name="T24" fmla="*/ 96 w 96"/>
                <a:gd name="T25" fmla="*/ 17 h 96"/>
                <a:gd name="T26" fmla="*/ 91 w 96"/>
                <a:gd name="T27" fmla="*/ 84 h 96"/>
                <a:gd name="T28" fmla="*/ 56 w 96"/>
                <a:gd name="T29" fmla="*/ 96 h 96"/>
                <a:gd name="T30" fmla="*/ 0 w 96"/>
                <a:gd name="T31" fmla="*/ 10 h 96"/>
                <a:gd name="T32" fmla="*/ 56 w 96"/>
                <a:gd name="T33" fmla="*/ 12 h 96"/>
                <a:gd name="T34" fmla="*/ 96 w 96"/>
                <a:gd name="T35" fmla="*/ 17 h 96"/>
                <a:gd name="T36" fmla="*/ 31 w 96"/>
                <a:gd name="T37" fmla="*/ 48 h 96"/>
                <a:gd name="T38" fmla="*/ 33 w 96"/>
                <a:gd name="T39" fmla="*/ 28 h 96"/>
                <a:gd name="T40" fmla="*/ 27 w 96"/>
                <a:gd name="T41" fmla="*/ 41 h 96"/>
                <a:gd name="T42" fmla="*/ 27 w 96"/>
                <a:gd name="T43" fmla="*/ 43 h 96"/>
                <a:gd name="T44" fmla="*/ 26 w 96"/>
                <a:gd name="T45" fmla="*/ 43 h 96"/>
                <a:gd name="T46" fmla="*/ 26 w 96"/>
                <a:gd name="T47" fmla="*/ 42 h 96"/>
                <a:gd name="T48" fmla="*/ 25 w 96"/>
                <a:gd name="T49" fmla="*/ 40 h 96"/>
                <a:gd name="T50" fmla="*/ 12 w 96"/>
                <a:gd name="T51" fmla="*/ 29 h 96"/>
                <a:gd name="T52" fmla="*/ 11 w 96"/>
                <a:gd name="T53" fmla="*/ 67 h 96"/>
                <a:gd name="T54" fmla="*/ 25 w 96"/>
                <a:gd name="T55" fmla="*/ 55 h 96"/>
                <a:gd name="T56" fmla="*/ 26 w 96"/>
                <a:gd name="T57" fmla="*/ 53 h 96"/>
                <a:gd name="T58" fmla="*/ 26 w 96"/>
                <a:gd name="T59" fmla="*/ 52 h 96"/>
                <a:gd name="T60" fmla="*/ 26 w 96"/>
                <a:gd name="T61" fmla="*/ 53 h 96"/>
                <a:gd name="T62" fmla="*/ 27 w 96"/>
                <a:gd name="T63" fmla="*/ 54 h 96"/>
                <a:gd name="T64" fmla="*/ 33 w 96"/>
                <a:gd name="T65" fmla="*/ 68 h 96"/>
                <a:gd name="T66" fmla="*/ 92 w 96"/>
                <a:gd name="T67" fmla="*/ 17 h 96"/>
                <a:gd name="T68" fmla="*/ 56 w 96"/>
                <a:gd name="T69" fmla="*/ 16 h 96"/>
                <a:gd name="T70" fmla="*/ 68 w 96"/>
                <a:gd name="T71" fmla="*/ 20 h 96"/>
                <a:gd name="T72" fmla="*/ 56 w 96"/>
                <a:gd name="T73" fmla="*/ 28 h 96"/>
                <a:gd name="T74" fmla="*/ 68 w 96"/>
                <a:gd name="T75" fmla="*/ 32 h 96"/>
                <a:gd name="T76" fmla="*/ 56 w 96"/>
                <a:gd name="T77" fmla="*/ 40 h 96"/>
                <a:gd name="T78" fmla="*/ 68 w 96"/>
                <a:gd name="T79" fmla="*/ 44 h 96"/>
                <a:gd name="T80" fmla="*/ 56 w 96"/>
                <a:gd name="T81" fmla="*/ 52 h 96"/>
                <a:gd name="T82" fmla="*/ 68 w 96"/>
                <a:gd name="T83" fmla="*/ 56 h 96"/>
                <a:gd name="T84" fmla="*/ 56 w 96"/>
                <a:gd name="T85" fmla="*/ 64 h 96"/>
                <a:gd name="T86" fmla="*/ 68 w 96"/>
                <a:gd name="T87" fmla="*/ 68 h 96"/>
                <a:gd name="T88" fmla="*/ 56 w 96"/>
                <a:gd name="T89" fmla="*/ 76 h 96"/>
                <a:gd name="T90" fmla="*/ 91 w 96"/>
                <a:gd name="T91" fmla="*/ 80 h 96"/>
                <a:gd name="T92" fmla="*/ 92 w 96"/>
                <a:gd name="T93"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96">
                  <a:moveTo>
                    <a:pt x="72" y="56"/>
                  </a:moveTo>
                  <a:cubicBezTo>
                    <a:pt x="88" y="56"/>
                    <a:pt x="88" y="56"/>
                    <a:pt x="88" y="56"/>
                  </a:cubicBezTo>
                  <a:cubicBezTo>
                    <a:pt x="88" y="64"/>
                    <a:pt x="88" y="64"/>
                    <a:pt x="88" y="64"/>
                  </a:cubicBezTo>
                  <a:cubicBezTo>
                    <a:pt x="72" y="64"/>
                    <a:pt x="72" y="64"/>
                    <a:pt x="72" y="64"/>
                  </a:cubicBezTo>
                  <a:lnTo>
                    <a:pt x="72" y="56"/>
                  </a:lnTo>
                  <a:close/>
                  <a:moveTo>
                    <a:pt x="72" y="76"/>
                  </a:moveTo>
                  <a:cubicBezTo>
                    <a:pt x="88" y="76"/>
                    <a:pt x="88" y="76"/>
                    <a:pt x="88" y="76"/>
                  </a:cubicBezTo>
                  <a:cubicBezTo>
                    <a:pt x="88" y="68"/>
                    <a:pt x="88" y="68"/>
                    <a:pt x="88" y="68"/>
                  </a:cubicBezTo>
                  <a:cubicBezTo>
                    <a:pt x="72" y="68"/>
                    <a:pt x="72" y="68"/>
                    <a:pt x="72" y="68"/>
                  </a:cubicBezTo>
                  <a:lnTo>
                    <a:pt x="72" y="76"/>
                  </a:lnTo>
                  <a:close/>
                  <a:moveTo>
                    <a:pt x="72" y="52"/>
                  </a:moveTo>
                  <a:cubicBezTo>
                    <a:pt x="88" y="52"/>
                    <a:pt x="88" y="52"/>
                    <a:pt x="88" y="52"/>
                  </a:cubicBezTo>
                  <a:cubicBezTo>
                    <a:pt x="88" y="44"/>
                    <a:pt x="88" y="44"/>
                    <a:pt x="88" y="44"/>
                  </a:cubicBezTo>
                  <a:cubicBezTo>
                    <a:pt x="72" y="44"/>
                    <a:pt x="72" y="44"/>
                    <a:pt x="72" y="44"/>
                  </a:cubicBezTo>
                  <a:lnTo>
                    <a:pt x="72" y="52"/>
                  </a:lnTo>
                  <a:close/>
                  <a:moveTo>
                    <a:pt x="72" y="28"/>
                  </a:moveTo>
                  <a:cubicBezTo>
                    <a:pt x="88" y="28"/>
                    <a:pt x="88" y="28"/>
                    <a:pt x="88" y="28"/>
                  </a:cubicBezTo>
                  <a:cubicBezTo>
                    <a:pt x="88" y="20"/>
                    <a:pt x="88" y="20"/>
                    <a:pt x="88" y="20"/>
                  </a:cubicBezTo>
                  <a:cubicBezTo>
                    <a:pt x="72" y="20"/>
                    <a:pt x="72" y="20"/>
                    <a:pt x="72" y="20"/>
                  </a:cubicBezTo>
                  <a:lnTo>
                    <a:pt x="72" y="28"/>
                  </a:lnTo>
                  <a:close/>
                  <a:moveTo>
                    <a:pt x="72" y="40"/>
                  </a:moveTo>
                  <a:cubicBezTo>
                    <a:pt x="88" y="40"/>
                    <a:pt x="88" y="40"/>
                    <a:pt x="88" y="40"/>
                  </a:cubicBezTo>
                  <a:cubicBezTo>
                    <a:pt x="88" y="32"/>
                    <a:pt x="88" y="32"/>
                    <a:pt x="88" y="32"/>
                  </a:cubicBezTo>
                  <a:cubicBezTo>
                    <a:pt x="72" y="32"/>
                    <a:pt x="72" y="32"/>
                    <a:pt x="72" y="32"/>
                  </a:cubicBezTo>
                  <a:lnTo>
                    <a:pt x="72" y="40"/>
                  </a:lnTo>
                  <a:close/>
                  <a:moveTo>
                    <a:pt x="96" y="17"/>
                  </a:moveTo>
                  <a:cubicBezTo>
                    <a:pt x="96" y="79"/>
                    <a:pt x="96" y="79"/>
                    <a:pt x="96" y="79"/>
                  </a:cubicBezTo>
                  <a:cubicBezTo>
                    <a:pt x="96" y="82"/>
                    <a:pt x="94" y="84"/>
                    <a:pt x="91" y="84"/>
                  </a:cubicBezTo>
                  <a:cubicBezTo>
                    <a:pt x="56" y="84"/>
                    <a:pt x="56" y="84"/>
                    <a:pt x="56" y="84"/>
                  </a:cubicBezTo>
                  <a:cubicBezTo>
                    <a:pt x="56" y="96"/>
                    <a:pt x="56" y="96"/>
                    <a:pt x="56" y="96"/>
                  </a:cubicBezTo>
                  <a:cubicBezTo>
                    <a:pt x="0" y="86"/>
                    <a:pt x="0" y="86"/>
                    <a:pt x="0" y="86"/>
                  </a:cubicBezTo>
                  <a:cubicBezTo>
                    <a:pt x="0" y="10"/>
                    <a:pt x="0" y="10"/>
                    <a:pt x="0" y="10"/>
                  </a:cubicBezTo>
                  <a:cubicBezTo>
                    <a:pt x="56" y="0"/>
                    <a:pt x="56" y="0"/>
                    <a:pt x="56" y="0"/>
                  </a:cubicBezTo>
                  <a:cubicBezTo>
                    <a:pt x="56" y="12"/>
                    <a:pt x="56" y="12"/>
                    <a:pt x="56" y="12"/>
                  </a:cubicBezTo>
                  <a:cubicBezTo>
                    <a:pt x="91" y="12"/>
                    <a:pt x="91" y="12"/>
                    <a:pt x="91" y="12"/>
                  </a:cubicBezTo>
                  <a:cubicBezTo>
                    <a:pt x="94" y="12"/>
                    <a:pt x="96" y="14"/>
                    <a:pt x="96" y="17"/>
                  </a:cubicBezTo>
                  <a:close/>
                  <a:moveTo>
                    <a:pt x="42" y="69"/>
                  </a:moveTo>
                  <a:cubicBezTo>
                    <a:pt x="31" y="48"/>
                    <a:pt x="31" y="48"/>
                    <a:pt x="31" y="48"/>
                  </a:cubicBezTo>
                  <a:cubicBezTo>
                    <a:pt x="42" y="27"/>
                    <a:pt x="42" y="27"/>
                    <a:pt x="42" y="27"/>
                  </a:cubicBezTo>
                  <a:cubicBezTo>
                    <a:pt x="33" y="28"/>
                    <a:pt x="33" y="28"/>
                    <a:pt x="33" y="28"/>
                  </a:cubicBezTo>
                  <a:cubicBezTo>
                    <a:pt x="28" y="40"/>
                    <a:pt x="28" y="40"/>
                    <a:pt x="28" y="40"/>
                  </a:cubicBezTo>
                  <a:cubicBezTo>
                    <a:pt x="27" y="40"/>
                    <a:pt x="27" y="41"/>
                    <a:pt x="27" y="41"/>
                  </a:cubicBezTo>
                  <a:cubicBezTo>
                    <a:pt x="27" y="41"/>
                    <a:pt x="27" y="42"/>
                    <a:pt x="27" y="42"/>
                  </a:cubicBezTo>
                  <a:cubicBezTo>
                    <a:pt x="27" y="42"/>
                    <a:pt x="27" y="42"/>
                    <a:pt x="27" y="43"/>
                  </a:cubicBezTo>
                  <a:cubicBezTo>
                    <a:pt x="27" y="43"/>
                    <a:pt x="27" y="43"/>
                    <a:pt x="26" y="43"/>
                  </a:cubicBezTo>
                  <a:cubicBezTo>
                    <a:pt x="26" y="43"/>
                    <a:pt x="26" y="43"/>
                    <a:pt x="26" y="43"/>
                  </a:cubicBezTo>
                  <a:cubicBezTo>
                    <a:pt x="26" y="43"/>
                    <a:pt x="26" y="43"/>
                    <a:pt x="26" y="42"/>
                  </a:cubicBezTo>
                  <a:cubicBezTo>
                    <a:pt x="26" y="42"/>
                    <a:pt x="26" y="42"/>
                    <a:pt x="26" y="42"/>
                  </a:cubicBezTo>
                  <a:cubicBezTo>
                    <a:pt x="26" y="41"/>
                    <a:pt x="26" y="41"/>
                    <a:pt x="26" y="41"/>
                  </a:cubicBezTo>
                  <a:cubicBezTo>
                    <a:pt x="26" y="41"/>
                    <a:pt x="25" y="40"/>
                    <a:pt x="25" y="40"/>
                  </a:cubicBezTo>
                  <a:cubicBezTo>
                    <a:pt x="21" y="29"/>
                    <a:pt x="21" y="29"/>
                    <a:pt x="21" y="29"/>
                  </a:cubicBezTo>
                  <a:cubicBezTo>
                    <a:pt x="12" y="29"/>
                    <a:pt x="12" y="29"/>
                    <a:pt x="12" y="29"/>
                  </a:cubicBezTo>
                  <a:cubicBezTo>
                    <a:pt x="21" y="48"/>
                    <a:pt x="21" y="48"/>
                    <a:pt x="21" y="48"/>
                  </a:cubicBezTo>
                  <a:cubicBezTo>
                    <a:pt x="11" y="67"/>
                    <a:pt x="11" y="67"/>
                    <a:pt x="11" y="67"/>
                  </a:cubicBezTo>
                  <a:cubicBezTo>
                    <a:pt x="20" y="67"/>
                    <a:pt x="20" y="67"/>
                    <a:pt x="20" y="67"/>
                  </a:cubicBezTo>
                  <a:cubicBezTo>
                    <a:pt x="25" y="55"/>
                    <a:pt x="25" y="55"/>
                    <a:pt x="25" y="55"/>
                  </a:cubicBezTo>
                  <a:cubicBezTo>
                    <a:pt x="25" y="55"/>
                    <a:pt x="25" y="54"/>
                    <a:pt x="26" y="54"/>
                  </a:cubicBezTo>
                  <a:cubicBezTo>
                    <a:pt x="26" y="54"/>
                    <a:pt x="26" y="54"/>
                    <a:pt x="26" y="53"/>
                  </a:cubicBezTo>
                  <a:cubicBezTo>
                    <a:pt x="26" y="53"/>
                    <a:pt x="26" y="53"/>
                    <a:pt x="26" y="53"/>
                  </a:cubicBezTo>
                  <a:cubicBezTo>
                    <a:pt x="26" y="52"/>
                    <a:pt x="26" y="52"/>
                    <a:pt x="26" y="52"/>
                  </a:cubicBezTo>
                  <a:cubicBezTo>
                    <a:pt x="26" y="52"/>
                    <a:pt x="26" y="52"/>
                    <a:pt x="26" y="52"/>
                  </a:cubicBezTo>
                  <a:cubicBezTo>
                    <a:pt x="26" y="52"/>
                    <a:pt x="26" y="53"/>
                    <a:pt x="26" y="53"/>
                  </a:cubicBezTo>
                  <a:cubicBezTo>
                    <a:pt x="26" y="53"/>
                    <a:pt x="26" y="54"/>
                    <a:pt x="26" y="54"/>
                  </a:cubicBezTo>
                  <a:cubicBezTo>
                    <a:pt x="27" y="54"/>
                    <a:pt x="27" y="54"/>
                    <a:pt x="27" y="54"/>
                  </a:cubicBezTo>
                  <a:cubicBezTo>
                    <a:pt x="27" y="55"/>
                    <a:pt x="27" y="55"/>
                    <a:pt x="27" y="55"/>
                  </a:cubicBezTo>
                  <a:cubicBezTo>
                    <a:pt x="33" y="68"/>
                    <a:pt x="33" y="68"/>
                    <a:pt x="33" y="68"/>
                  </a:cubicBezTo>
                  <a:lnTo>
                    <a:pt x="42" y="69"/>
                  </a:lnTo>
                  <a:close/>
                  <a:moveTo>
                    <a:pt x="92" y="17"/>
                  </a:moveTo>
                  <a:cubicBezTo>
                    <a:pt x="92" y="16"/>
                    <a:pt x="92" y="16"/>
                    <a:pt x="91" y="16"/>
                  </a:cubicBezTo>
                  <a:cubicBezTo>
                    <a:pt x="56" y="16"/>
                    <a:pt x="56" y="16"/>
                    <a:pt x="56" y="16"/>
                  </a:cubicBezTo>
                  <a:cubicBezTo>
                    <a:pt x="56" y="20"/>
                    <a:pt x="56" y="20"/>
                    <a:pt x="56" y="20"/>
                  </a:cubicBezTo>
                  <a:cubicBezTo>
                    <a:pt x="68" y="20"/>
                    <a:pt x="68" y="20"/>
                    <a:pt x="68" y="20"/>
                  </a:cubicBezTo>
                  <a:cubicBezTo>
                    <a:pt x="68" y="28"/>
                    <a:pt x="68" y="28"/>
                    <a:pt x="68" y="28"/>
                  </a:cubicBezTo>
                  <a:cubicBezTo>
                    <a:pt x="56" y="28"/>
                    <a:pt x="56" y="28"/>
                    <a:pt x="56" y="28"/>
                  </a:cubicBezTo>
                  <a:cubicBezTo>
                    <a:pt x="56" y="32"/>
                    <a:pt x="56" y="32"/>
                    <a:pt x="56" y="32"/>
                  </a:cubicBezTo>
                  <a:cubicBezTo>
                    <a:pt x="68" y="32"/>
                    <a:pt x="68" y="32"/>
                    <a:pt x="68" y="32"/>
                  </a:cubicBezTo>
                  <a:cubicBezTo>
                    <a:pt x="68" y="40"/>
                    <a:pt x="68" y="40"/>
                    <a:pt x="68" y="40"/>
                  </a:cubicBezTo>
                  <a:cubicBezTo>
                    <a:pt x="56" y="40"/>
                    <a:pt x="56" y="40"/>
                    <a:pt x="56" y="40"/>
                  </a:cubicBezTo>
                  <a:cubicBezTo>
                    <a:pt x="56" y="44"/>
                    <a:pt x="56" y="44"/>
                    <a:pt x="56" y="44"/>
                  </a:cubicBezTo>
                  <a:cubicBezTo>
                    <a:pt x="68" y="44"/>
                    <a:pt x="68" y="44"/>
                    <a:pt x="68" y="44"/>
                  </a:cubicBezTo>
                  <a:cubicBezTo>
                    <a:pt x="68" y="52"/>
                    <a:pt x="68" y="52"/>
                    <a:pt x="68" y="52"/>
                  </a:cubicBezTo>
                  <a:cubicBezTo>
                    <a:pt x="56" y="52"/>
                    <a:pt x="56" y="52"/>
                    <a:pt x="56" y="52"/>
                  </a:cubicBezTo>
                  <a:cubicBezTo>
                    <a:pt x="56" y="56"/>
                    <a:pt x="56" y="56"/>
                    <a:pt x="56" y="56"/>
                  </a:cubicBezTo>
                  <a:cubicBezTo>
                    <a:pt x="68" y="56"/>
                    <a:pt x="68" y="56"/>
                    <a:pt x="68" y="56"/>
                  </a:cubicBezTo>
                  <a:cubicBezTo>
                    <a:pt x="68" y="64"/>
                    <a:pt x="68" y="64"/>
                    <a:pt x="68" y="64"/>
                  </a:cubicBezTo>
                  <a:cubicBezTo>
                    <a:pt x="56" y="64"/>
                    <a:pt x="56" y="64"/>
                    <a:pt x="56" y="64"/>
                  </a:cubicBezTo>
                  <a:cubicBezTo>
                    <a:pt x="56" y="68"/>
                    <a:pt x="56" y="68"/>
                    <a:pt x="56" y="68"/>
                  </a:cubicBezTo>
                  <a:cubicBezTo>
                    <a:pt x="68" y="68"/>
                    <a:pt x="68" y="68"/>
                    <a:pt x="68" y="68"/>
                  </a:cubicBezTo>
                  <a:cubicBezTo>
                    <a:pt x="68" y="76"/>
                    <a:pt x="68" y="76"/>
                    <a:pt x="68" y="76"/>
                  </a:cubicBezTo>
                  <a:cubicBezTo>
                    <a:pt x="56" y="76"/>
                    <a:pt x="56" y="76"/>
                    <a:pt x="56" y="76"/>
                  </a:cubicBezTo>
                  <a:cubicBezTo>
                    <a:pt x="56" y="80"/>
                    <a:pt x="56" y="80"/>
                    <a:pt x="56" y="80"/>
                  </a:cubicBezTo>
                  <a:cubicBezTo>
                    <a:pt x="91" y="80"/>
                    <a:pt x="91" y="80"/>
                    <a:pt x="91" y="80"/>
                  </a:cubicBezTo>
                  <a:cubicBezTo>
                    <a:pt x="92" y="80"/>
                    <a:pt x="92" y="80"/>
                    <a:pt x="92" y="79"/>
                  </a:cubicBezTo>
                  <a:lnTo>
                    <a:pt x="92" y="1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gradFill>
                  <a:gsLst>
                    <a:gs pos="72566">
                      <a:srgbClr val="000000"/>
                    </a:gs>
                    <a:gs pos="43000">
                      <a:srgbClr val="000000"/>
                    </a:gs>
                  </a:gsLst>
                  <a:lin ang="5400000" scaled="0"/>
                </a:gradFill>
                <a:latin typeface="Segoe UI" charset="0"/>
                <a:ea typeface="MS PGothic" charset="0"/>
              </a:endParaRPr>
            </a:p>
          </p:txBody>
        </p:sp>
      </p:grpSp>
      <p:sp>
        <p:nvSpPr>
          <p:cNvPr id="6" name="Rectangle 5"/>
          <p:cNvSpPr/>
          <p:nvPr/>
        </p:nvSpPr>
        <p:spPr bwMode="auto">
          <a:xfrm>
            <a:off x="448212" y="1550678"/>
            <a:ext cx="1837671" cy="78685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Third-party applications</a:t>
            </a:r>
          </a:p>
        </p:txBody>
      </p:sp>
      <p:sp>
        <p:nvSpPr>
          <p:cNvPr id="7" name="Rectangle 6"/>
          <p:cNvSpPr/>
          <p:nvPr/>
        </p:nvSpPr>
        <p:spPr bwMode="auto">
          <a:xfrm>
            <a:off x="4213743" y="1550678"/>
            <a:ext cx="1837671" cy="78685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SSRS paginated reports</a:t>
            </a:r>
          </a:p>
        </p:txBody>
      </p:sp>
      <p:sp>
        <p:nvSpPr>
          <p:cNvPr id="22" name="Rectangle 21"/>
          <p:cNvSpPr/>
          <p:nvPr/>
        </p:nvSpPr>
        <p:spPr bwMode="auto">
          <a:xfrm>
            <a:off x="448212" y="5736929"/>
            <a:ext cx="2778917" cy="7868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FFFFFF"/>
                    </a:gs>
                    <a:gs pos="45000">
                      <a:srgbClr val="FFFFFF"/>
                    </a:gs>
                  </a:gsLst>
                  <a:lin ang="5400000" scaled="0"/>
                </a:gradFill>
                <a:latin typeface="Segoe UI"/>
                <a:ea typeface="Segoe UI" pitchFamily="34" charset="0"/>
                <a:cs typeface="Segoe UI" pitchFamily="34" charset="0"/>
              </a:rPr>
              <a:t>Relational databases</a:t>
            </a:r>
          </a:p>
        </p:txBody>
      </p:sp>
      <p:sp>
        <p:nvSpPr>
          <p:cNvPr id="11" name="Rectangle 10"/>
          <p:cNvSpPr/>
          <p:nvPr/>
        </p:nvSpPr>
        <p:spPr bwMode="auto">
          <a:xfrm>
            <a:off x="6087816" y="1550677"/>
            <a:ext cx="1837671" cy="78685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SSRS mobile reports</a:t>
            </a:r>
          </a:p>
        </p:txBody>
      </p:sp>
      <p:sp>
        <p:nvSpPr>
          <p:cNvPr id="24" name="Rectangle 23"/>
          <p:cNvSpPr/>
          <p:nvPr/>
        </p:nvSpPr>
        <p:spPr bwMode="auto">
          <a:xfrm>
            <a:off x="3290010" y="5736929"/>
            <a:ext cx="2778917" cy="7868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FFFFFF"/>
                    </a:gs>
                    <a:gs pos="45000">
                      <a:srgbClr val="FFFFFF"/>
                    </a:gs>
                  </a:gsLst>
                  <a:lin ang="5400000" scaled="0"/>
                </a:gradFill>
                <a:latin typeface="Segoe UI"/>
                <a:ea typeface="Segoe UI" pitchFamily="34" charset="0"/>
                <a:cs typeface="Segoe UI" pitchFamily="34" charset="0"/>
              </a:rPr>
              <a:t>LOB applications</a:t>
            </a:r>
          </a:p>
        </p:txBody>
      </p:sp>
      <p:sp>
        <p:nvSpPr>
          <p:cNvPr id="26" name="Rectangle 25"/>
          <p:cNvSpPr/>
          <p:nvPr/>
        </p:nvSpPr>
        <p:spPr bwMode="auto">
          <a:xfrm>
            <a:off x="8973605" y="5736929"/>
            <a:ext cx="2778917" cy="7868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FFFFFF"/>
                    </a:gs>
                    <a:gs pos="45000">
                      <a:srgbClr val="FFFFFF"/>
                    </a:gs>
                  </a:gsLst>
                  <a:lin ang="5400000" scaled="0"/>
                </a:gradFill>
                <a:latin typeface="Segoe UI"/>
                <a:ea typeface="Segoe UI" pitchFamily="34" charset="0"/>
                <a:cs typeface="Segoe UI" pitchFamily="34" charset="0"/>
              </a:rPr>
              <a:t>Analytics platform system</a:t>
            </a:r>
          </a:p>
        </p:txBody>
      </p:sp>
      <p:grpSp>
        <p:nvGrpSpPr>
          <p:cNvPr id="34" name="Group 33"/>
          <p:cNvGrpSpPr/>
          <p:nvPr/>
        </p:nvGrpSpPr>
        <p:grpSpPr>
          <a:xfrm>
            <a:off x="9862042" y="1550678"/>
            <a:ext cx="1837671" cy="786859"/>
            <a:chOff x="10059796" y="1724344"/>
            <a:chExt cx="1874520" cy="802637"/>
          </a:xfrm>
        </p:grpSpPr>
        <p:sp>
          <p:nvSpPr>
            <p:cNvPr id="10" name="Rectangle 9"/>
            <p:cNvSpPr/>
            <p:nvPr/>
          </p:nvSpPr>
          <p:spPr bwMode="auto">
            <a:xfrm>
              <a:off x="10059796" y="1724344"/>
              <a:ext cx="1874520" cy="80263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PowerBI.com</a:t>
              </a:r>
            </a:p>
          </p:txBody>
        </p:sp>
        <p:pic>
          <p:nvPicPr>
            <p:cNvPr id="86" name="Picture 8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87231" y="1780572"/>
              <a:ext cx="400051" cy="421314"/>
            </a:xfrm>
            <a:prstGeom prst="rect">
              <a:avLst/>
            </a:prstGeom>
          </p:spPr>
        </p:pic>
      </p:grpSp>
      <p:grpSp>
        <p:nvGrpSpPr>
          <p:cNvPr id="19" name="Group 18"/>
          <p:cNvGrpSpPr/>
          <p:nvPr/>
        </p:nvGrpSpPr>
        <p:grpSpPr>
          <a:xfrm>
            <a:off x="7979274" y="1550678"/>
            <a:ext cx="1837671" cy="786859"/>
            <a:chOff x="6245732" y="1724344"/>
            <a:chExt cx="1874520" cy="802637"/>
          </a:xfrm>
        </p:grpSpPr>
        <p:sp>
          <p:nvSpPr>
            <p:cNvPr id="9" name="Rectangle 8"/>
            <p:cNvSpPr/>
            <p:nvPr/>
          </p:nvSpPr>
          <p:spPr bwMode="auto">
            <a:xfrm>
              <a:off x="6245732" y="1724344"/>
              <a:ext cx="1874520" cy="80263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Power BI Desktop</a:t>
              </a:r>
            </a:p>
          </p:txBody>
        </p:sp>
        <p:pic>
          <p:nvPicPr>
            <p:cNvPr id="28" name="Picture 2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35712" y="1784815"/>
              <a:ext cx="400051" cy="421314"/>
            </a:xfrm>
            <a:prstGeom prst="rect">
              <a:avLst/>
            </a:prstGeom>
          </p:spPr>
        </p:pic>
      </p:grpSp>
      <p:sp>
        <p:nvSpPr>
          <p:cNvPr id="186" name="Chevron 27"/>
          <p:cNvSpPr/>
          <p:nvPr/>
        </p:nvSpPr>
        <p:spPr bwMode="auto">
          <a:xfrm>
            <a:off x="2408316" y="4488713"/>
            <a:ext cx="1603435"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MOLAP</a:t>
            </a:r>
          </a:p>
        </p:txBody>
      </p:sp>
      <p:sp>
        <p:nvSpPr>
          <p:cNvPr id="187" name="Chevron 27"/>
          <p:cNvSpPr/>
          <p:nvPr/>
        </p:nvSpPr>
        <p:spPr bwMode="auto">
          <a:xfrm>
            <a:off x="5712807" y="4488713"/>
            <a:ext cx="1599663"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In-memory</a:t>
            </a:r>
          </a:p>
        </p:txBody>
      </p:sp>
      <p:sp>
        <p:nvSpPr>
          <p:cNvPr id="188" name="Chevron 27"/>
          <p:cNvSpPr/>
          <p:nvPr/>
        </p:nvSpPr>
        <p:spPr bwMode="auto">
          <a:xfrm>
            <a:off x="7365548" y="4488713"/>
            <a:ext cx="1598674"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DirectQuery</a:t>
            </a:r>
          </a:p>
        </p:txBody>
      </p:sp>
      <p:grpSp>
        <p:nvGrpSpPr>
          <p:cNvPr id="38" name="Group 37"/>
          <p:cNvGrpSpPr/>
          <p:nvPr/>
        </p:nvGrpSpPr>
        <p:grpSpPr>
          <a:xfrm>
            <a:off x="660275" y="3640916"/>
            <a:ext cx="8304442" cy="352457"/>
            <a:chOff x="673514" y="3352932"/>
            <a:chExt cx="8470963" cy="359525"/>
          </a:xfrm>
        </p:grpSpPr>
        <p:sp>
          <p:nvSpPr>
            <p:cNvPr id="33" name="Freeform 19"/>
            <p:cNvSpPr>
              <a:spLocks noEditPoints="1"/>
            </p:cNvSpPr>
            <p:nvPr/>
          </p:nvSpPr>
          <p:spPr bwMode="auto">
            <a:xfrm>
              <a:off x="673514" y="3407973"/>
              <a:ext cx="268021" cy="24944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dirty="0">
                <a:solidFill>
                  <a:srgbClr val="2C2C2C"/>
                </a:solidFill>
                <a:latin typeface="Segoe UI" charset="0"/>
                <a:ea typeface="MS PGothic" charset="0"/>
              </a:endParaRPr>
            </a:p>
          </p:txBody>
        </p:sp>
        <p:sp>
          <p:nvSpPr>
            <p:cNvPr id="128" name="Rectangle 127"/>
            <p:cNvSpPr/>
            <p:nvPr/>
          </p:nvSpPr>
          <p:spPr>
            <a:xfrm>
              <a:off x="970816" y="3403428"/>
              <a:ext cx="1020659" cy="260316"/>
            </a:xfrm>
            <a:prstGeom prst="rect">
              <a:avLst/>
            </a:prstGeom>
          </p:spPr>
          <p:txBody>
            <a:bodyPr wrap="none">
              <a:spAutoFit/>
            </a:bodyPr>
            <a:lstStyle/>
            <a:p>
              <a:pPr defTabSz="914102" fontAlgn="base">
                <a:lnSpc>
                  <a:spcPct val="90000"/>
                </a:lnSpc>
                <a:spcBef>
                  <a:spcPct val="0"/>
                </a:spcBef>
                <a:spcAft>
                  <a:spcPct val="0"/>
                </a:spcAft>
                <a:defRPr/>
              </a:pPr>
              <a:r>
                <a:rPr lang="en-US" sz="1176" dirty="0">
                  <a:gradFill>
                    <a:gsLst>
                      <a:gs pos="72566">
                        <a:srgbClr val="2C2C2C"/>
                      </a:gs>
                      <a:gs pos="45000">
                        <a:srgbClr val="2C2C2C"/>
                      </a:gs>
                    </a:gsLst>
                  </a:gradFill>
                  <a:latin typeface="Segoe UI"/>
                  <a:ea typeface="Segoe UI" pitchFamily="34" charset="0"/>
                  <a:cs typeface="Segoe UI" pitchFamily="34" charset="0"/>
                </a:rPr>
                <a:t>Data model </a:t>
              </a:r>
            </a:p>
          </p:txBody>
        </p:sp>
        <p:sp>
          <p:nvSpPr>
            <p:cNvPr id="177" name="Chevron 27"/>
            <p:cNvSpPr/>
            <p:nvPr/>
          </p:nvSpPr>
          <p:spPr bwMode="auto">
            <a:xfrm flipH="1">
              <a:off x="5827865" y="3352932"/>
              <a:ext cx="3316612" cy="359525"/>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15789">
                        <a:srgbClr val="FFFFFF"/>
                      </a:gs>
                      <a:gs pos="35000">
                        <a:srgbClr val="FFFFFF"/>
                      </a:gs>
                    </a:gsLst>
                    <a:lin ang="5400000" scaled="0"/>
                  </a:gradFill>
                  <a:latin typeface="Segoe UI"/>
                  <a:ea typeface="MS PGothic" charset="0"/>
                </a:rPr>
                <a:t>Tabular</a:t>
              </a:r>
            </a:p>
          </p:txBody>
        </p:sp>
        <p:sp>
          <p:nvSpPr>
            <p:cNvPr id="178" name="Chevron 27"/>
            <p:cNvSpPr/>
            <p:nvPr/>
          </p:nvSpPr>
          <p:spPr bwMode="auto">
            <a:xfrm>
              <a:off x="2456607" y="3352932"/>
              <a:ext cx="3316612" cy="359525"/>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15789">
                        <a:srgbClr val="FFFFFF"/>
                      </a:gs>
                      <a:gs pos="35000">
                        <a:srgbClr val="FFFFFF"/>
                      </a:gs>
                    </a:gsLst>
                    <a:lin ang="5400000" scaled="0"/>
                  </a:gradFill>
                  <a:latin typeface="Segoe UI"/>
                  <a:ea typeface="MS PGothic" charset="0"/>
                </a:rPr>
                <a:t>Multidimensional</a:t>
              </a:r>
            </a:p>
          </p:txBody>
        </p:sp>
      </p:grpSp>
      <p:sp>
        <p:nvSpPr>
          <p:cNvPr id="180" name="Chevron 27"/>
          <p:cNvSpPr/>
          <p:nvPr/>
        </p:nvSpPr>
        <p:spPr bwMode="auto">
          <a:xfrm flipH="1">
            <a:off x="5713302" y="4062236"/>
            <a:ext cx="3251414"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DAX</a:t>
            </a:r>
          </a:p>
        </p:txBody>
      </p:sp>
      <p:sp>
        <p:nvSpPr>
          <p:cNvPr id="95" name="Freeform 67"/>
          <p:cNvSpPr>
            <a:spLocks noEditPoints="1"/>
          </p:cNvSpPr>
          <p:nvPr/>
        </p:nvSpPr>
        <p:spPr bwMode="auto">
          <a:xfrm>
            <a:off x="689059" y="4136376"/>
            <a:ext cx="205184" cy="204176"/>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29" name="Rectangle 128"/>
          <p:cNvSpPr/>
          <p:nvPr/>
        </p:nvSpPr>
        <p:spPr>
          <a:xfrm>
            <a:off x="951733" y="4111739"/>
            <a:ext cx="1151277" cy="255198"/>
          </a:xfrm>
          <a:prstGeom prst="rect">
            <a:avLst/>
          </a:prstGeom>
        </p:spPr>
        <p:txBody>
          <a:bodyPr wrap="none">
            <a:spAutoFit/>
          </a:bodyPr>
          <a:lstStyle/>
          <a:p>
            <a:pPr defTabSz="914102" fontAlgn="base">
              <a:lnSpc>
                <a:spcPct val="90000"/>
              </a:lnSpc>
              <a:spcBef>
                <a:spcPct val="0"/>
              </a:spcBef>
              <a:spcAft>
                <a:spcPct val="0"/>
              </a:spcAft>
              <a:defRPr/>
            </a:pPr>
            <a:r>
              <a:rPr lang="en-US" sz="1176" dirty="0">
                <a:gradFill>
                  <a:gsLst>
                    <a:gs pos="72566">
                      <a:srgbClr val="2C2C2C"/>
                    </a:gs>
                    <a:gs pos="45000">
                      <a:srgbClr val="2C2C2C"/>
                    </a:gs>
                  </a:gsLst>
                </a:gradFill>
                <a:latin typeface="Segoe UI"/>
                <a:ea typeface="Segoe UI" pitchFamily="34" charset="0"/>
                <a:cs typeface="Segoe UI" pitchFamily="34" charset="0"/>
              </a:rPr>
              <a:t>Business logic </a:t>
            </a:r>
          </a:p>
        </p:txBody>
      </p:sp>
      <p:sp>
        <p:nvSpPr>
          <p:cNvPr id="181" name="Chevron 27"/>
          <p:cNvSpPr/>
          <p:nvPr/>
        </p:nvSpPr>
        <p:spPr bwMode="auto">
          <a:xfrm>
            <a:off x="2408316" y="4062236"/>
            <a:ext cx="3251414"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MDX</a:t>
            </a:r>
          </a:p>
        </p:txBody>
      </p:sp>
      <p:grpSp>
        <p:nvGrpSpPr>
          <p:cNvPr id="35" name="Group 34"/>
          <p:cNvGrpSpPr/>
          <p:nvPr/>
        </p:nvGrpSpPr>
        <p:grpSpPr>
          <a:xfrm>
            <a:off x="690248" y="3219597"/>
            <a:ext cx="8275161" cy="352457"/>
            <a:chOff x="702876" y="4217920"/>
            <a:chExt cx="8441095" cy="359525"/>
          </a:xfrm>
        </p:grpSpPr>
        <p:sp>
          <p:nvSpPr>
            <p:cNvPr id="94" name="Freeform 67"/>
            <p:cNvSpPr>
              <a:spLocks noEditPoints="1"/>
            </p:cNvSpPr>
            <p:nvPr/>
          </p:nvSpPr>
          <p:spPr bwMode="auto">
            <a:xfrm>
              <a:off x="702876" y="4293547"/>
              <a:ext cx="209298" cy="208270"/>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gradFill>
                  <a:gsLst>
                    <a:gs pos="72566">
                      <a:srgbClr val="FFFFFF"/>
                    </a:gs>
                    <a:gs pos="45000">
                      <a:srgbClr val="FFFFFF"/>
                    </a:gs>
                  </a:gsLst>
                  <a:lin ang="5400000" scaled="0"/>
                </a:gradFill>
                <a:latin typeface="Segoe UI" charset="0"/>
                <a:ea typeface="MS PGothic" charset="0"/>
              </a:endParaRPr>
            </a:p>
          </p:txBody>
        </p:sp>
        <p:sp>
          <p:nvSpPr>
            <p:cNvPr id="130" name="Rectangle 129"/>
            <p:cNvSpPr/>
            <p:nvPr/>
          </p:nvSpPr>
          <p:spPr>
            <a:xfrm>
              <a:off x="970816" y="4268416"/>
              <a:ext cx="708346" cy="260316"/>
            </a:xfrm>
            <a:prstGeom prst="rect">
              <a:avLst/>
            </a:prstGeom>
          </p:spPr>
          <p:txBody>
            <a:bodyPr wrap="none">
              <a:spAutoFit/>
            </a:bodyPr>
            <a:lstStyle/>
            <a:p>
              <a:pPr defTabSz="914102" fontAlgn="base">
                <a:lnSpc>
                  <a:spcPct val="90000"/>
                </a:lnSpc>
                <a:spcBef>
                  <a:spcPct val="0"/>
                </a:spcBef>
                <a:spcAft>
                  <a:spcPct val="0"/>
                </a:spcAft>
                <a:defRPr/>
              </a:pPr>
              <a:r>
                <a:rPr lang="en-US" sz="1176" dirty="0">
                  <a:gradFill>
                    <a:gsLst>
                      <a:gs pos="72566">
                        <a:srgbClr val="2C2C2C"/>
                      </a:gs>
                      <a:gs pos="45000">
                        <a:srgbClr val="2C2C2C"/>
                      </a:gs>
                    </a:gsLst>
                    <a:lin ang="5400000" scaled="0"/>
                  </a:gradFill>
                  <a:latin typeface="Segoe UI"/>
                  <a:ea typeface="Segoe UI" pitchFamily="34" charset="0"/>
                  <a:cs typeface="Segoe UI" pitchFamily="34" charset="0"/>
                </a:rPr>
                <a:t>Queries</a:t>
              </a:r>
            </a:p>
          </p:txBody>
        </p:sp>
        <p:sp>
          <p:nvSpPr>
            <p:cNvPr id="183" name="Chevron 27"/>
            <p:cNvSpPr/>
            <p:nvPr/>
          </p:nvSpPr>
          <p:spPr bwMode="auto">
            <a:xfrm>
              <a:off x="2456606" y="4217920"/>
              <a:ext cx="6687365" cy="359525"/>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MDX/DAX (all model types)</a:t>
              </a:r>
            </a:p>
          </p:txBody>
        </p:sp>
      </p:grpSp>
      <p:sp>
        <p:nvSpPr>
          <p:cNvPr id="185" name="Chevron 27"/>
          <p:cNvSpPr/>
          <p:nvPr/>
        </p:nvSpPr>
        <p:spPr bwMode="auto">
          <a:xfrm>
            <a:off x="4066397" y="4488713"/>
            <a:ext cx="1593333"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ROLAP</a:t>
            </a:r>
          </a:p>
        </p:txBody>
      </p:sp>
      <p:grpSp>
        <p:nvGrpSpPr>
          <p:cNvPr id="44" name="Group 43"/>
          <p:cNvGrpSpPr/>
          <p:nvPr/>
        </p:nvGrpSpPr>
        <p:grpSpPr>
          <a:xfrm>
            <a:off x="1364281" y="2413061"/>
            <a:ext cx="9421389" cy="371564"/>
            <a:chOff x="1406209" y="2596932"/>
            <a:chExt cx="9610307" cy="379015"/>
          </a:xfrm>
        </p:grpSpPr>
        <p:grpSp>
          <p:nvGrpSpPr>
            <p:cNvPr id="105" name="Group 104"/>
            <p:cNvGrpSpPr/>
            <p:nvPr/>
          </p:nvGrpSpPr>
          <p:grpSpPr>
            <a:xfrm>
              <a:off x="1408636" y="2596932"/>
              <a:ext cx="9605026" cy="202298"/>
              <a:chOff x="1408636" y="2625001"/>
              <a:chExt cx="9605026" cy="225867"/>
            </a:xfrm>
          </p:grpSpPr>
          <p:cxnSp>
            <p:nvCxnSpPr>
              <p:cNvPr id="106" name="Straight Arrow Connector 105"/>
              <p:cNvCxnSpPr>
                <a:cxnSpLocks/>
              </p:cNvCxnSpPr>
              <p:nvPr/>
            </p:nvCxnSpPr>
            <p:spPr>
              <a:xfrm flipV="1">
                <a:off x="1408636" y="2627791"/>
                <a:ext cx="0" cy="220282"/>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3323971" y="2627791"/>
                <a:ext cx="0" cy="204186"/>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5253482" y="2627791"/>
                <a:ext cx="0" cy="204186"/>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7182993" y="2627791"/>
                <a:ext cx="0" cy="204186"/>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9112504" y="2627791"/>
                <a:ext cx="0" cy="204186"/>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cxnSpLocks/>
              </p:cNvCxnSpPr>
              <p:nvPr/>
            </p:nvCxnSpPr>
            <p:spPr>
              <a:xfrm flipV="1">
                <a:off x="11013662" y="2625001"/>
                <a:ext cx="0" cy="225867"/>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12" name="Straight Connector 111"/>
            <p:cNvCxnSpPr>
              <a:cxnSpLocks/>
            </p:cNvCxnSpPr>
            <p:nvPr/>
          </p:nvCxnSpPr>
          <p:spPr>
            <a:xfrm>
              <a:off x="1406209" y="2786658"/>
              <a:ext cx="9610307"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rot="10800000" flipV="1">
              <a:off x="6219140" y="2793067"/>
              <a:ext cx="0" cy="182880"/>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97" name="Straight Arrow Connector 96"/>
          <p:cNvCxnSpPr/>
          <p:nvPr/>
        </p:nvCxnSpPr>
        <p:spPr>
          <a:xfrm rot="10800000" flipV="1">
            <a:off x="10348860" y="5188159"/>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flipV="1">
            <a:off x="7505821" y="5191731"/>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0800000" flipV="1">
            <a:off x="4676111" y="5191731"/>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rot="10800000" flipV="1">
            <a:off x="1833325" y="5171981"/>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6017962" y="4975263"/>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5" name="Database_EFC7" title="Icon of a cylinder">
            <a:extLst>
              <a:ext uri="{FF2B5EF4-FFF2-40B4-BE49-F238E27FC236}">
                <a16:creationId xmlns:a16="http://schemas.microsoft.com/office/drawing/2014/main" id="{8B21FD46-E4CB-4D2F-A0E1-CA9643B01A78}"/>
              </a:ext>
            </a:extLst>
          </p:cNvPr>
          <p:cNvSpPr>
            <a:spLocks noChangeAspect="1" noEditPoints="1"/>
          </p:cNvSpPr>
          <p:nvPr/>
        </p:nvSpPr>
        <p:spPr bwMode="auto">
          <a:xfrm>
            <a:off x="564390" y="5858485"/>
            <a:ext cx="279304" cy="3630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26" name="cloud" title="Icon of a cloud">
            <a:extLst>
              <a:ext uri="{FF2B5EF4-FFF2-40B4-BE49-F238E27FC236}">
                <a16:creationId xmlns:a16="http://schemas.microsoft.com/office/drawing/2014/main" id="{27927C19-D177-4071-9DEB-A58C4EF57EFD}"/>
              </a:ext>
            </a:extLst>
          </p:cNvPr>
          <p:cNvSpPr>
            <a:spLocks noChangeAspect="1"/>
          </p:cNvSpPr>
          <p:nvPr/>
        </p:nvSpPr>
        <p:spPr bwMode="auto">
          <a:xfrm>
            <a:off x="6266766" y="5913448"/>
            <a:ext cx="424034" cy="2701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882" dirty="0">
              <a:gradFill>
                <a:gsLst>
                  <a:gs pos="0">
                    <a:srgbClr val="505050"/>
                  </a:gs>
                  <a:gs pos="100000">
                    <a:srgbClr val="505050"/>
                  </a:gs>
                </a:gsLst>
              </a:gradFill>
              <a:latin typeface="Segoe UI" charset="0"/>
              <a:ea typeface="MS PGothic" charset="0"/>
            </a:endParaRPr>
          </a:p>
        </p:txBody>
      </p:sp>
      <p:sp>
        <p:nvSpPr>
          <p:cNvPr id="127" name="server" title="Icon of a server tower">
            <a:extLst>
              <a:ext uri="{FF2B5EF4-FFF2-40B4-BE49-F238E27FC236}">
                <a16:creationId xmlns:a16="http://schemas.microsoft.com/office/drawing/2014/main" id="{17CEF6AC-6F1F-404C-AE55-6F84CE999C74}"/>
              </a:ext>
            </a:extLst>
          </p:cNvPr>
          <p:cNvSpPr>
            <a:spLocks noChangeAspect="1" noEditPoints="1"/>
          </p:cNvSpPr>
          <p:nvPr/>
        </p:nvSpPr>
        <p:spPr bwMode="auto">
          <a:xfrm>
            <a:off x="9137459" y="5857169"/>
            <a:ext cx="188783" cy="35857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882">
              <a:gradFill>
                <a:gsLst>
                  <a:gs pos="0">
                    <a:srgbClr val="505050"/>
                  </a:gs>
                  <a:gs pos="100000">
                    <a:srgbClr val="505050"/>
                  </a:gs>
                </a:gsLst>
                <a:lin ang="5400000" scaled="1"/>
              </a:gradFill>
              <a:latin typeface="Segoe UI" charset="0"/>
              <a:ea typeface="MS PGothic" charset="0"/>
            </a:endParaRPr>
          </a:p>
        </p:txBody>
      </p:sp>
      <p:sp>
        <p:nvSpPr>
          <p:cNvPr id="132" name="Browser" title="Icon of a browser window">
            <a:extLst>
              <a:ext uri="{FF2B5EF4-FFF2-40B4-BE49-F238E27FC236}">
                <a16:creationId xmlns:a16="http://schemas.microsoft.com/office/drawing/2014/main" id="{94285A32-4343-40AD-A919-1747FFFD6867}"/>
              </a:ext>
            </a:extLst>
          </p:cNvPr>
          <p:cNvSpPr>
            <a:spLocks noChangeAspect="1" noEditPoints="1"/>
          </p:cNvSpPr>
          <p:nvPr/>
        </p:nvSpPr>
        <p:spPr bwMode="auto">
          <a:xfrm>
            <a:off x="3407814" y="5867213"/>
            <a:ext cx="387102" cy="30980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33" name="Browser" title="Icon of a browser window">
            <a:extLst>
              <a:ext uri="{FF2B5EF4-FFF2-40B4-BE49-F238E27FC236}">
                <a16:creationId xmlns:a16="http://schemas.microsoft.com/office/drawing/2014/main" id="{E297ABBB-A601-4687-8990-32C07D20A1B6}"/>
              </a:ext>
            </a:extLst>
          </p:cNvPr>
          <p:cNvSpPr>
            <a:spLocks noChangeAspect="1" noEditPoints="1"/>
          </p:cNvSpPr>
          <p:nvPr/>
        </p:nvSpPr>
        <p:spPr bwMode="auto">
          <a:xfrm>
            <a:off x="541012" y="1692686"/>
            <a:ext cx="387102" cy="30980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34" name="CRMArticles_EFF5" title="Icon of two documents stacked together with writing on them">
            <a:extLst>
              <a:ext uri="{FF2B5EF4-FFF2-40B4-BE49-F238E27FC236}">
                <a16:creationId xmlns:a16="http://schemas.microsoft.com/office/drawing/2014/main" id="{B4111753-C4DA-491D-B27B-E9CCD2D2F97B}"/>
              </a:ext>
            </a:extLst>
          </p:cNvPr>
          <p:cNvSpPr>
            <a:spLocks noChangeAspect="1" noEditPoints="1"/>
          </p:cNvSpPr>
          <p:nvPr/>
        </p:nvSpPr>
        <p:spPr bwMode="auto">
          <a:xfrm>
            <a:off x="4357124" y="1652707"/>
            <a:ext cx="310627" cy="35857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35" name="UniversalApp_E8CC" title="Icon of a cellphone in front of a tablet">
            <a:extLst>
              <a:ext uri="{FF2B5EF4-FFF2-40B4-BE49-F238E27FC236}">
                <a16:creationId xmlns:a16="http://schemas.microsoft.com/office/drawing/2014/main" id="{92DA661E-914C-465F-85F6-C5C306A2C56F}"/>
              </a:ext>
            </a:extLst>
          </p:cNvPr>
          <p:cNvSpPr>
            <a:spLocks noChangeAspect="1" noEditPoints="1"/>
          </p:cNvSpPr>
          <p:nvPr/>
        </p:nvSpPr>
        <p:spPr bwMode="auto">
          <a:xfrm>
            <a:off x="6210647" y="1673799"/>
            <a:ext cx="488637" cy="35857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882">
              <a:gradFill>
                <a:gsLst>
                  <a:gs pos="0">
                    <a:srgbClr val="505050"/>
                  </a:gs>
                  <a:gs pos="100000">
                    <a:srgbClr val="505050"/>
                  </a:gs>
                </a:gsLst>
              </a:gradFill>
              <a:latin typeface="Segoe UI" charset="0"/>
              <a:ea typeface="MS PGothic" charset="0"/>
            </a:endParaRPr>
          </a:p>
        </p:txBody>
      </p:sp>
    </p:spTree>
    <p:extLst>
      <p:ext uri="{BB962C8B-B14F-4D97-AF65-F5344CB8AC3E}">
        <p14:creationId xmlns:p14="http://schemas.microsoft.com/office/powerpoint/2010/main" val="362697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TMSL continued</a:t>
            </a:r>
            <a:br>
              <a:rPr lang="en-US" dirty="0"/>
            </a:br>
            <a:r>
              <a:rPr lang="en-AU"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Tabular models (1200 &amp; 1400)</a:t>
            </a:r>
            <a:endPar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endParaRPr>
          </a:p>
        </p:txBody>
      </p:sp>
      <p:sp>
        <p:nvSpPr>
          <p:cNvPr id="4" name="Text Placeholder 3"/>
          <p:cNvSpPr>
            <a:spLocks noGrp="1"/>
          </p:cNvSpPr>
          <p:nvPr>
            <p:ph type="body" sz="quarter" idx="4294967295"/>
          </p:nvPr>
        </p:nvSpPr>
        <p:spPr>
          <a:xfrm>
            <a:off x="309576" y="2173402"/>
            <a:ext cx="10278785" cy="3011850"/>
          </a:xfrm>
        </p:spPr>
        <p:txBody>
          <a:bodyPr/>
          <a:lstStyle/>
          <a:p>
            <a:pPr marL="0" lvl="1" indent="0" defTabSz="913505" fontAlgn="base">
              <a:spcBef>
                <a:spcPct val="0"/>
              </a:spcBef>
              <a:spcAft>
                <a:spcPts val="1765"/>
              </a:spcAft>
              <a:buNone/>
            </a:pPr>
            <a:r>
              <a:rPr lang="en-US" kern="0" dirty="0">
                <a:gradFill>
                  <a:gsLst>
                    <a:gs pos="5439">
                      <a:schemeClr val="tx2"/>
                    </a:gs>
                    <a:gs pos="100000">
                      <a:schemeClr val="tx2"/>
                    </a:gs>
                  </a:gsLst>
                  <a:lin ang="0" scaled="0"/>
                </a:gradFill>
                <a:latin typeface="Segoe UI Semilight" panose="020B0402040204020203" pitchFamily="34" charset="0"/>
                <a:cs typeface="Segoe UI Semilight" panose="020B0402040204020203" pitchFamily="34" charset="0"/>
              </a:rPr>
              <a:t>The script to represent the schema of the model was developed together with the Power BI team, with the goal to have feature parity with the Power BI APIs to allow reusability between products</a:t>
            </a:r>
          </a:p>
          <a:p>
            <a:pPr marL="0" lvl="1" indent="0" defTabSz="913505" fontAlgn="base">
              <a:spcBef>
                <a:spcPct val="0"/>
              </a:spcBef>
              <a:spcAft>
                <a:spcPts val="1765"/>
              </a:spcAft>
              <a:buNone/>
            </a:pPr>
            <a:r>
              <a:rPr lang="en-US" kern="0" dirty="0">
                <a:gradFill>
                  <a:gsLst>
                    <a:gs pos="5439">
                      <a:schemeClr val="tx2"/>
                    </a:gs>
                    <a:gs pos="100000">
                      <a:schemeClr val="tx2"/>
                    </a:gs>
                  </a:gsLst>
                  <a:lin ang="0" scaled="0"/>
                </a:gradFill>
                <a:latin typeface="Segoe UI Semilight" panose="020B0402040204020203" pitchFamily="34" charset="0"/>
                <a:cs typeface="Segoe UI Semilight" panose="020B0402040204020203" pitchFamily="34" charset="0"/>
              </a:rPr>
              <a:t>SSAS PowerShell cmdlet </a:t>
            </a:r>
            <a:r>
              <a:rPr lang="en-US" kern="0" dirty="0">
                <a:gradFill>
                  <a:gsLst>
                    <a:gs pos="5439">
                      <a:schemeClr val="accent1"/>
                    </a:gs>
                    <a:gs pos="100000">
                      <a:schemeClr val="accent1"/>
                    </a:gs>
                  </a:gsLst>
                  <a:lin ang="0" scaled="0"/>
                </a:gradFill>
                <a:latin typeface="Segoe UI Semibold" panose="020B0702040204020203" pitchFamily="34" charset="0"/>
                <a:cs typeface="Segoe UI Semibold" panose="020B0702040204020203" pitchFamily="34" charset="0"/>
              </a:rPr>
              <a:t>Invoke-ASCmd</a:t>
            </a:r>
            <a:r>
              <a:rPr lang="en-US" kern="0" dirty="0">
                <a:gradFill>
                  <a:gsLst>
                    <a:gs pos="5439">
                      <a:schemeClr val="tx2"/>
                    </a:gs>
                    <a:gs pos="100000">
                      <a:schemeClr val="tx2"/>
                    </a:gs>
                  </a:gsLst>
                  <a:lin ang="0" scaled="0"/>
                </a:gradFill>
                <a:latin typeface="Segoe UI Semilight" panose="020B0402040204020203" pitchFamily="34" charset="0"/>
                <a:cs typeface="Segoe UI Semilight" panose="020B0402040204020203" pitchFamily="34" charset="0"/>
              </a:rPr>
              <a:t> accepts tabular model scripting language commands</a:t>
            </a:r>
          </a:p>
          <a:p>
            <a:pPr lvl="1"/>
            <a:endParaRPr lang="en-US" dirty="0"/>
          </a:p>
        </p:txBody>
      </p:sp>
    </p:spTree>
    <p:extLst>
      <p:ext uri="{BB962C8B-B14F-4D97-AF65-F5344CB8AC3E}">
        <p14:creationId xmlns:p14="http://schemas.microsoft.com/office/powerpoint/2010/main" val="383644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Combine the best of open source languages with Microsoft innovation</a:t>
            </a:r>
          </a:p>
        </p:txBody>
      </p:sp>
      <p:sp>
        <p:nvSpPr>
          <p:cNvPr id="15" name="Text Placeholder 14"/>
          <p:cNvSpPr>
            <a:spLocks noGrp="1"/>
          </p:cNvSpPr>
          <p:nvPr>
            <p:ph type="body" sz="quarter" idx="4294967295"/>
          </p:nvPr>
        </p:nvSpPr>
        <p:spPr>
          <a:xfrm>
            <a:off x="7773372" y="2269905"/>
            <a:ext cx="3965509" cy="4296583"/>
          </a:xfrm>
        </p:spPr>
        <p:txBody>
          <a:bodyPr/>
          <a:lstStyle/>
          <a:p>
            <a:pPr marL="0" indent="0">
              <a:spcBef>
                <a:spcPts val="1176"/>
              </a:spcBef>
              <a:spcAft>
                <a:spcPts val="1176"/>
              </a:spcAft>
              <a:buNone/>
            </a:pPr>
            <a:r>
              <a:rPr lang="en-US" sz="1568">
                <a:latin typeface="Segoe UI" panose="020B0502040204020203" pitchFamily="34" charset="0"/>
                <a:cs typeface="Segoe UI" panose="020B0502040204020203" pitchFamily="34" charset="0"/>
              </a:rPr>
              <a:t>Run any open source </a:t>
            </a:r>
            <a:r>
              <a:rPr lang="en-US" sz="1568" b="1">
                <a:latin typeface="Segoe UI" panose="020B0502040204020203" pitchFamily="34" charset="0"/>
                <a:cs typeface="Segoe UI" panose="020B0502040204020203" pitchFamily="34" charset="0"/>
              </a:rPr>
              <a:t>R or Python</a:t>
            </a: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Leverage thousands from packages in </a:t>
            </a:r>
            <a:br>
              <a:rPr lang="en-US" sz="1568">
                <a:latin typeface="Segoe UI" panose="020B0502040204020203" pitchFamily="34" charset="0"/>
                <a:cs typeface="Segoe UI" panose="020B0502040204020203" pitchFamily="34" charset="0"/>
              </a:rPr>
            </a:br>
            <a:r>
              <a:rPr lang="en-US" sz="1568" b="1">
                <a:latin typeface="Segoe UI" panose="020B0502040204020203" pitchFamily="34" charset="0"/>
                <a:cs typeface="Segoe UI" panose="020B0502040204020203" pitchFamily="34" charset="0"/>
              </a:rPr>
              <a:t>R &amp; Python open source communities</a:t>
            </a: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Scale and accelerate R with </a:t>
            </a:r>
            <a:br>
              <a:rPr lang="en-US" sz="1568">
                <a:latin typeface="Segoe UI" panose="020B0502040204020203" pitchFamily="34" charset="0"/>
                <a:cs typeface="Segoe UI" panose="020B0502040204020203" pitchFamily="34" charset="0"/>
              </a:rPr>
            </a:br>
            <a:r>
              <a:rPr lang="en-US" sz="1568" b="1" err="1">
                <a:latin typeface="Segoe UI" panose="020B0502040204020203" pitchFamily="34" charset="0"/>
                <a:cs typeface="Segoe UI" panose="020B0502040204020203" pitchFamily="34" charset="0"/>
              </a:rPr>
              <a:t>RevoScaleR</a:t>
            </a:r>
            <a:r>
              <a:rPr lang="en-US" sz="1568" b="1">
                <a:latin typeface="Segoe UI" panose="020B0502040204020203" pitchFamily="34" charset="0"/>
                <a:cs typeface="Segoe UI" panose="020B0502040204020203" pitchFamily="34" charset="0"/>
              </a:rPr>
              <a:t>, </a:t>
            </a:r>
            <a:r>
              <a:rPr lang="en-US" sz="1568" b="1" err="1">
                <a:latin typeface="Segoe UI" panose="020B0502040204020203" pitchFamily="34" charset="0"/>
                <a:cs typeface="Segoe UI" panose="020B0502040204020203" pitchFamily="34" charset="0"/>
              </a:rPr>
              <a:t>revoscalepy</a:t>
            </a:r>
            <a:r>
              <a:rPr lang="en-US" sz="1568" b="1">
                <a:latin typeface="Segoe UI" panose="020B0502040204020203" pitchFamily="34" charset="0"/>
                <a:cs typeface="Segoe UI" panose="020B0502040204020203" pitchFamily="34" charset="0"/>
              </a:rPr>
              <a:t>, </a:t>
            </a:r>
            <a:br>
              <a:rPr lang="en-US" sz="1568" b="1">
                <a:latin typeface="Segoe UI" panose="020B0502040204020203" pitchFamily="34" charset="0"/>
                <a:cs typeface="Segoe UI" panose="020B0502040204020203" pitchFamily="34" charset="0"/>
              </a:rPr>
            </a:br>
            <a:r>
              <a:rPr lang="en-US" sz="1568" b="1" err="1">
                <a:latin typeface="Segoe UI" panose="020B0502040204020203" pitchFamily="34" charset="0"/>
                <a:cs typeface="Segoe UI" panose="020B0502040204020203" pitchFamily="34" charset="0"/>
              </a:rPr>
              <a:t>MicrosoftML</a:t>
            </a:r>
            <a:r>
              <a:rPr lang="en-US" sz="1568">
                <a:latin typeface="Segoe UI" panose="020B0502040204020203" pitchFamily="34" charset="0"/>
                <a:cs typeface="Segoe UI" panose="020B0502040204020203" pitchFamily="34" charset="0"/>
              </a:rPr>
              <a:t> parallelized libraries</a:t>
            </a: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Innovate in AI with </a:t>
            </a:r>
            <a:r>
              <a:rPr lang="en-US" sz="1568" b="1">
                <a:latin typeface="Segoe UI" panose="020B0502040204020203" pitchFamily="34" charset="0"/>
                <a:cs typeface="Segoe UI" panose="020B0502040204020203" pitchFamily="34" charset="0"/>
              </a:rPr>
              <a:t>Deep Neural Network </a:t>
            </a:r>
            <a:r>
              <a:rPr lang="en-US" sz="1568" b="1" err="1">
                <a:latin typeface="Segoe UI" panose="020B0502040204020203" pitchFamily="34" charset="0"/>
                <a:cs typeface="Segoe UI" panose="020B0502040204020203" pitchFamily="34" charset="0"/>
              </a:rPr>
              <a:t>tookit</a:t>
            </a:r>
            <a:endParaRPr lang="en-US" sz="1568" b="1">
              <a:latin typeface="Segoe UI" panose="020B0502040204020203" pitchFamily="34" charset="0"/>
              <a:cs typeface="Segoe UI" panose="020B0502040204020203" pitchFamily="34" charset="0"/>
            </a:endParaRP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Deploy common AI easily including </a:t>
            </a:r>
            <a:r>
              <a:rPr lang="en-US" sz="1568" b="1">
                <a:latin typeface="Segoe UI" panose="020B0502040204020203" pitchFamily="34" charset="0"/>
                <a:cs typeface="Segoe UI" panose="020B0502040204020203" pitchFamily="34" charset="0"/>
              </a:rPr>
              <a:t>prebuilt neural networks</a:t>
            </a: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Innovate with open source </a:t>
            </a:r>
            <a:r>
              <a:rPr lang="en-US" sz="1568" b="1">
                <a:latin typeface="Segoe UI" panose="020B0502040204020203" pitchFamily="34" charset="0"/>
                <a:cs typeface="Segoe UI" panose="020B0502040204020203" pitchFamily="34" charset="0"/>
              </a:rPr>
              <a:t>AI </a:t>
            </a:r>
            <a:r>
              <a:rPr lang="en-US" sz="1568">
                <a:latin typeface="Segoe UI" panose="020B0502040204020203" pitchFamily="34" charset="0"/>
                <a:cs typeface="Segoe UI" panose="020B0502040204020203" pitchFamily="34" charset="0"/>
              </a:rPr>
              <a:t>such </a:t>
            </a:r>
            <a:br>
              <a:rPr lang="en-US" sz="1568">
                <a:latin typeface="Segoe UI" panose="020B0502040204020203" pitchFamily="34" charset="0"/>
                <a:cs typeface="Segoe UI" panose="020B0502040204020203" pitchFamily="34" charset="0"/>
              </a:rPr>
            </a:br>
            <a:r>
              <a:rPr lang="en-US" sz="1568">
                <a:latin typeface="Segoe UI" panose="020B0502040204020203" pitchFamily="34" charset="0"/>
                <a:cs typeface="Segoe UI" panose="020B0502040204020203" pitchFamily="34" charset="0"/>
              </a:rPr>
              <a:t>as Tensorflow &amp; </a:t>
            </a:r>
            <a:r>
              <a:rPr lang="en-US" sz="1568" err="1">
                <a:latin typeface="Segoe UI" panose="020B0502040204020203" pitchFamily="34" charset="0"/>
                <a:cs typeface="Segoe UI" panose="020B0502040204020203" pitchFamily="34" charset="0"/>
              </a:rPr>
              <a:t>Theano</a:t>
            </a:r>
            <a:endParaRPr lang="en-US" sz="1568">
              <a:latin typeface="Segoe UI" panose="020B0502040204020203" pitchFamily="34" charset="0"/>
              <a:cs typeface="Segoe UI" panose="020B0502040204020203" pitchFamily="34" charset="0"/>
            </a:endParaRPr>
          </a:p>
        </p:txBody>
      </p:sp>
      <p:sp>
        <p:nvSpPr>
          <p:cNvPr id="23" name="Rectangle 22"/>
          <p:cNvSpPr/>
          <p:nvPr/>
        </p:nvSpPr>
        <p:spPr bwMode="auto">
          <a:xfrm>
            <a:off x="270066" y="2467044"/>
            <a:ext cx="2863652" cy="409944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25" name="Rectangle 24"/>
          <p:cNvSpPr/>
          <p:nvPr/>
        </p:nvSpPr>
        <p:spPr bwMode="auto">
          <a:xfrm>
            <a:off x="270067" y="2084364"/>
            <a:ext cx="2863651" cy="382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Languages</a:t>
            </a:r>
          </a:p>
        </p:txBody>
      </p:sp>
      <p:sp>
        <p:nvSpPr>
          <p:cNvPr id="26" name="Rectangle 25"/>
          <p:cNvSpPr/>
          <p:nvPr/>
        </p:nvSpPr>
        <p:spPr bwMode="auto">
          <a:xfrm>
            <a:off x="3201321" y="2467044"/>
            <a:ext cx="1941426" cy="409944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27" name="Rectangle 26"/>
          <p:cNvSpPr/>
          <p:nvPr/>
        </p:nvSpPr>
        <p:spPr bwMode="auto">
          <a:xfrm>
            <a:off x="3201321" y="2084364"/>
            <a:ext cx="1941425" cy="382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Big data scale</a:t>
            </a:r>
          </a:p>
        </p:txBody>
      </p:sp>
      <p:sp>
        <p:nvSpPr>
          <p:cNvPr id="29" name="Rectangle 28"/>
          <p:cNvSpPr/>
          <p:nvPr/>
        </p:nvSpPr>
        <p:spPr bwMode="auto">
          <a:xfrm>
            <a:off x="5210350" y="2467044"/>
            <a:ext cx="1941426" cy="409944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30" name="Rectangle 29"/>
          <p:cNvSpPr/>
          <p:nvPr/>
        </p:nvSpPr>
        <p:spPr bwMode="auto">
          <a:xfrm>
            <a:off x="5210351" y="2084364"/>
            <a:ext cx="1941425" cy="382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Innovations</a:t>
            </a:r>
          </a:p>
        </p:txBody>
      </p:sp>
      <p:cxnSp>
        <p:nvCxnSpPr>
          <p:cNvPr id="6" name="Straight Connector 5"/>
          <p:cNvCxnSpPr>
            <a:cxnSpLocks/>
          </p:cNvCxnSpPr>
          <p:nvPr/>
        </p:nvCxnSpPr>
        <p:spPr>
          <a:xfrm>
            <a:off x="270066" y="4493506"/>
            <a:ext cx="2863652"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3" name="Picture 32"/>
          <p:cNvPicPr>
            <a:picLocks noChangeAspect="1"/>
          </p:cNvPicPr>
          <p:nvPr/>
        </p:nvPicPr>
        <p:blipFill>
          <a:blip r:embed="rId3"/>
          <a:stretch>
            <a:fillRect/>
          </a:stretch>
        </p:blipFill>
        <p:spPr>
          <a:xfrm>
            <a:off x="454854" y="2766521"/>
            <a:ext cx="2494077" cy="1429273"/>
          </a:xfrm>
          <a:prstGeom prst="rect">
            <a:avLst/>
          </a:prstGeom>
        </p:spPr>
      </p:pic>
      <p:grpSp>
        <p:nvGrpSpPr>
          <p:cNvPr id="34" name="Group 33"/>
          <p:cNvGrpSpPr/>
          <p:nvPr/>
        </p:nvGrpSpPr>
        <p:grpSpPr>
          <a:xfrm>
            <a:off x="928752" y="4689318"/>
            <a:ext cx="1546281" cy="1715314"/>
            <a:chOff x="7350355" y="1737001"/>
            <a:chExt cx="714145" cy="792212"/>
          </a:xfrm>
        </p:grpSpPr>
        <p:pic>
          <p:nvPicPr>
            <p:cNvPr id="35" name="Picture 34"/>
            <p:cNvPicPr>
              <a:picLocks noChangeAspect="1"/>
            </p:cNvPicPr>
            <p:nvPr/>
          </p:nvPicPr>
          <p:blipFill rotWithShape="1">
            <a:blip r:embed="rId4"/>
            <a:srcRect l="29514"/>
            <a:stretch/>
          </p:blipFill>
          <p:spPr>
            <a:xfrm>
              <a:off x="7350355" y="1737001"/>
              <a:ext cx="714145" cy="300100"/>
            </a:xfrm>
            <a:prstGeom prst="rect">
              <a:avLst/>
            </a:prstGeom>
          </p:spPr>
        </p:pic>
        <p:pic>
          <p:nvPicPr>
            <p:cNvPr id="36" name="Picture 35"/>
            <p:cNvPicPr>
              <a:picLocks noChangeAspect="1"/>
            </p:cNvPicPr>
            <p:nvPr/>
          </p:nvPicPr>
          <p:blipFill rotWithShape="1">
            <a:blip r:embed="rId4"/>
            <a:srcRect r="74701"/>
            <a:stretch/>
          </p:blipFill>
          <p:spPr>
            <a:xfrm>
              <a:off x="7478008" y="2000504"/>
              <a:ext cx="451577" cy="528709"/>
            </a:xfrm>
            <a:prstGeom prst="rect">
              <a:avLst/>
            </a:prstGeom>
          </p:spPr>
        </p:pic>
      </p:grpSp>
      <p:sp>
        <p:nvSpPr>
          <p:cNvPr id="144" name="Rectangle 143">
            <a:extLst>
              <a:ext uri="{FF2B5EF4-FFF2-40B4-BE49-F238E27FC236}">
                <a16:creationId xmlns:a16="http://schemas.microsoft.com/office/drawing/2014/main" id="{F8A04331-40DD-4D1E-8412-22A18119840B}"/>
              </a:ext>
            </a:extLst>
          </p:cNvPr>
          <p:cNvSpPr/>
          <p:nvPr/>
        </p:nvSpPr>
        <p:spPr bwMode="auto">
          <a:xfrm>
            <a:off x="3368832" y="2632995"/>
            <a:ext cx="1606405"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RevoScaleR Library</a:t>
            </a:r>
          </a:p>
        </p:txBody>
      </p:sp>
      <p:sp>
        <p:nvSpPr>
          <p:cNvPr id="147" name="Rectangle 146">
            <a:extLst>
              <a:ext uri="{FF2B5EF4-FFF2-40B4-BE49-F238E27FC236}">
                <a16:creationId xmlns:a16="http://schemas.microsoft.com/office/drawing/2014/main" id="{58394E67-E975-4540-994B-A6CF76B28338}"/>
              </a:ext>
            </a:extLst>
          </p:cNvPr>
          <p:cNvSpPr/>
          <p:nvPr/>
        </p:nvSpPr>
        <p:spPr bwMode="auto">
          <a:xfrm>
            <a:off x="3368832" y="3610220"/>
            <a:ext cx="1606405"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MicrosoftML Library</a:t>
            </a:r>
          </a:p>
        </p:txBody>
      </p:sp>
      <p:sp>
        <p:nvSpPr>
          <p:cNvPr id="149" name="Rectangle 148">
            <a:extLst>
              <a:ext uri="{FF2B5EF4-FFF2-40B4-BE49-F238E27FC236}">
                <a16:creationId xmlns:a16="http://schemas.microsoft.com/office/drawing/2014/main" id="{82CB0FF1-B1A4-4CEE-89E0-C0038D2AE078}"/>
              </a:ext>
            </a:extLst>
          </p:cNvPr>
          <p:cNvSpPr/>
          <p:nvPr/>
        </p:nvSpPr>
        <p:spPr bwMode="auto">
          <a:xfrm>
            <a:off x="3368832" y="5564670"/>
            <a:ext cx="1606405"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err="1">
                <a:gradFill>
                  <a:gsLst>
                    <a:gs pos="0">
                      <a:srgbClr val="353535"/>
                    </a:gs>
                    <a:gs pos="100000">
                      <a:srgbClr val="353535"/>
                    </a:gs>
                  </a:gsLst>
                  <a:lin ang="5400000" scaled="0"/>
                </a:gradFill>
                <a:latin typeface="Segoe UI"/>
                <a:cs typeface="Segoe UI" pitchFamily="34" charset="0"/>
              </a:rPr>
              <a:t>revoscalepy</a:t>
            </a:r>
            <a:r>
              <a:rPr lang="en-US" sz="1176">
                <a:gradFill>
                  <a:gsLst>
                    <a:gs pos="0">
                      <a:srgbClr val="353535"/>
                    </a:gs>
                    <a:gs pos="100000">
                      <a:srgbClr val="353535"/>
                    </a:gs>
                  </a:gsLst>
                  <a:lin ang="5400000" scaled="0"/>
                </a:gradFill>
                <a:latin typeface="Segoe UI"/>
                <a:cs typeface="Segoe UI" pitchFamily="34" charset="0"/>
              </a:rPr>
              <a:t> Library</a:t>
            </a:r>
          </a:p>
        </p:txBody>
      </p:sp>
      <p:sp>
        <p:nvSpPr>
          <p:cNvPr id="152" name="Rectangle 151">
            <a:extLst>
              <a:ext uri="{FF2B5EF4-FFF2-40B4-BE49-F238E27FC236}">
                <a16:creationId xmlns:a16="http://schemas.microsoft.com/office/drawing/2014/main" id="{437E0410-E87D-4F89-B0BA-90FD415B4A4E}"/>
              </a:ext>
            </a:extLst>
          </p:cNvPr>
          <p:cNvSpPr/>
          <p:nvPr/>
        </p:nvSpPr>
        <p:spPr bwMode="auto">
          <a:xfrm>
            <a:off x="5401163" y="2632995"/>
            <a:ext cx="1559802"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T-SQL Integration</a:t>
            </a:r>
          </a:p>
        </p:txBody>
      </p:sp>
      <p:sp>
        <p:nvSpPr>
          <p:cNvPr id="153" name="Rectangle 152">
            <a:extLst>
              <a:ext uri="{FF2B5EF4-FFF2-40B4-BE49-F238E27FC236}">
                <a16:creationId xmlns:a16="http://schemas.microsoft.com/office/drawing/2014/main" id="{15A82053-5AD1-4D7C-80F7-32BB4E9D6193}"/>
              </a:ext>
            </a:extLst>
          </p:cNvPr>
          <p:cNvSpPr/>
          <p:nvPr/>
        </p:nvSpPr>
        <p:spPr bwMode="auto">
          <a:xfrm>
            <a:off x="3368832" y="4587444"/>
            <a:ext cx="1606405"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Ensemble &amp; </a:t>
            </a:r>
            <a:r>
              <a:rPr lang="en-US" sz="1176" err="1">
                <a:gradFill>
                  <a:gsLst>
                    <a:gs pos="0">
                      <a:srgbClr val="353535"/>
                    </a:gs>
                    <a:gs pos="100000">
                      <a:srgbClr val="353535"/>
                    </a:gs>
                  </a:gsLst>
                  <a:lin ang="5400000" scaled="0"/>
                </a:gradFill>
                <a:latin typeface="Segoe UI"/>
                <a:cs typeface="Segoe UI" pitchFamily="34" charset="0"/>
              </a:rPr>
              <a:t>GroupBy</a:t>
            </a:r>
            <a:r>
              <a:rPr lang="en-US" sz="1176">
                <a:gradFill>
                  <a:gsLst>
                    <a:gs pos="0">
                      <a:srgbClr val="353535"/>
                    </a:gs>
                    <a:gs pos="100000">
                      <a:srgbClr val="353535"/>
                    </a:gs>
                  </a:gsLst>
                  <a:lin ang="5400000" scaled="0"/>
                </a:gradFill>
                <a:latin typeface="Segoe UI"/>
                <a:cs typeface="Segoe UI" pitchFamily="34" charset="0"/>
              </a:rPr>
              <a:t> Modeling</a:t>
            </a:r>
          </a:p>
        </p:txBody>
      </p:sp>
      <p:sp>
        <p:nvSpPr>
          <p:cNvPr id="154" name="Rectangle 153">
            <a:extLst>
              <a:ext uri="{FF2B5EF4-FFF2-40B4-BE49-F238E27FC236}">
                <a16:creationId xmlns:a16="http://schemas.microsoft.com/office/drawing/2014/main" id="{1D594CC6-6480-484E-A43C-9BAD41D2A88F}"/>
              </a:ext>
            </a:extLst>
          </p:cNvPr>
          <p:cNvSpPr/>
          <p:nvPr/>
        </p:nvSpPr>
        <p:spPr bwMode="auto">
          <a:xfrm>
            <a:off x="5401163" y="4587444"/>
            <a:ext cx="1559802"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Deep Neural Networks</a:t>
            </a:r>
          </a:p>
        </p:txBody>
      </p:sp>
      <p:sp>
        <p:nvSpPr>
          <p:cNvPr id="155" name="Rectangle 154">
            <a:extLst>
              <a:ext uri="{FF2B5EF4-FFF2-40B4-BE49-F238E27FC236}">
                <a16:creationId xmlns:a16="http://schemas.microsoft.com/office/drawing/2014/main" id="{C3F21CE0-FB25-4928-81BA-5EECFD582D94}"/>
              </a:ext>
            </a:extLst>
          </p:cNvPr>
          <p:cNvSpPr/>
          <p:nvPr/>
        </p:nvSpPr>
        <p:spPr bwMode="auto">
          <a:xfrm>
            <a:off x="5401163" y="5564671"/>
            <a:ext cx="1559802"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Pre-Trained Image &amp; Text </a:t>
            </a:r>
            <a:r>
              <a:rPr lang="en-US" sz="1176" err="1">
                <a:gradFill>
                  <a:gsLst>
                    <a:gs pos="0">
                      <a:srgbClr val="353535"/>
                    </a:gs>
                    <a:gs pos="100000">
                      <a:srgbClr val="353535"/>
                    </a:gs>
                  </a:gsLst>
                  <a:lin ang="5400000" scaled="0"/>
                </a:gradFill>
                <a:latin typeface="Segoe UI"/>
                <a:cs typeface="Segoe UI" pitchFamily="34" charset="0"/>
              </a:rPr>
              <a:t>Featurizers</a:t>
            </a:r>
            <a:endParaRPr lang="en-US" sz="1176">
              <a:gradFill>
                <a:gsLst>
                  <a:gs pos="0">
                    <a:srgbClr val="353535"/>
                  </a:gs>
                  <a:gs pos="100000">
                    <a:srgbClr val="353535"/>
                  </a:gs>
                </a:gsLst>
                <a:lin ang="5400000" scaled="0"/>
              </a:gradFill>
              <a:latin typeface="Segoe UI"/>
              <a:cs typeface="Segoe UI" pitchFamily="34" charset="0"/>
            </a:endParaRPr>
          </a:p>
        </p:txBody>
      </p:sp>
      <p:sp>
        <p:nvSpPr>
          <p:cNvPr id="24" name="Rectangle 23">
            <a:extLst>
              <a:ext uri="{FF2B5EF4-FFF2-40B4-BE49-F238E27FC236}">
                <a16:creationId xmlns:a16="http://schemas.microsoft.com/office/drawing/2014/main" id="{29514133-657B-49FD-ACA6-8E50E3CF0C9F}"/>
              </a:ext>
            </a:extLst>
          </p:cNvPr>
          <p:cNvSpPr/>
          <p:nvPr/>
        </p:nvSpPr>
        <p:spPr bwMode="auto">
          <a:xfrm>
            <a:off x="5401163" y="3610220"/>
            <a:ext cx="1559802"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Real-Time Scoring</a:t>
            </a:r>
          </a:p>
        </p:txBody>
      </p:sp>
      <p:sp>
        <p:nvSpPr>
          <p:cNvPr id="37" name="arrow_15"/>
          <p:cNvSpPr>
            <a:spLocks noChangeAspect="1" noEditPoints="1"/>
          </p:cNvSpPr>
          <p:nvPr/>
        </p:nvSpPr>
        <p:spPr bwMode="auto">
          <a:xfrm>
            <a:off x="7430988" y="2293214"/>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38" name="arrow_15"/>
          <p:cNvSpPr>
            <a:spLocks noChangeAspect="1" noEditPoints="1"/>
          </p:cNvSpPr>
          <p:nvPr/>
        </p:nvSpPr>
        <p:spPr bwMode="auto">
          <a:xfrm>
            <a:off x="7430988" y="2793718"/>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0" name="arrow_15"/>
          <p:cNvSpPr>
            <a:spLocks noChangeAspect="1" noEditPoints="1"/>
          </p:cNvSpPr>
          <p:nvPr/>
        </p:nvSpPr>
        <p:spPr bwMode="auto">
          <a:xfrm>
            <a:off x="7430988" y="3533269"/>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1" name="arrow_15"/>
          <p:cNvSpPr>
            <a:spLocks noChangeAspect="1" noEditPoints="1"/>
          </p:cNvSpPr>
          <p:nvPr/>
        </p:nvSpPr>
        <p:spPr bwMode="auto">
          <a:xfrm>
            <a:off x="7430988" y="4481985"/>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2" name="arrow_15"/>
          <p:cNvSpPr>
            <a:spLocks noChangeAspect="1" noEditPoints="1"/>
          </p:cNvSpPr>
          <p:nvPr/>
        </p:nvSpPr>
        <p:spPr bwMode="auto">
          <a:xfrm>
            <a:off x="7430988" y="5206595"/>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3" name="arrow_15"/>
          <p:cNvSpPr>
            <a:spLocks noChangeAspect="1" noEditPoints="1"/>
          </p:cNvSpPr>
          <p:nvPr/>
        </p:nvSpPr>
        <p:spPr bwMode="auto">
          <a:xfrm>
            <a:off x="7430988" y="5946145"/>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30568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353" spc="0">
                <a:latin typeface="Segoe UI" panose="020B0502040204020203" pitchFamily="34" charset="0"/>
              </a:rPr>
              <a:t>Tackle bigger data with </a:t>
            </a:r>
            <a:br>
              <a:rPr lang="en-US"/>
            </a:br>
            <a:r>
              <a:rPr lang="en-US"/>
              <a:t>SQL Server 2017 Machine Learning Services</a:t>
            </a:r>
          </a:p>
        </p:txBody>
      </p:sp>
      <p:grpSp>
        <p:nvGrpSpPr>
          <p:cNvPr id="51" name="Group 50"/>
          <p:cNvGrpSpPr/>
          <p:nvPr/>
        </p:nvGrpSpPr>
        <p:grpSpPr>
          <a:xfrm>
            <a:off x="2646853" y="4601893"/>
            <a:ext cx="1047637" cy="920592"/>
            <a:chOff x="2863443" y="3506451"/>
            <a:chExt cx="746170" cy="655684"/>
          </a:xfrm>
        </p:grpSpPr>
        <p:grpSp>
          <p:nvGrpSpPr>
            <p:cNvPr id="49" name="Group 48"/>
            <p:cNvGrpSpPr/>
            <p:nvPr/>
          </p:nvGrpSpPr>
          <p:grpSpPr>
            <a:xfrm>
              <a:off x="2863443" y="3506451"/>
              <a:ext cx="746170" cy="655684"/>
              <a:chOff x="2863443" y="3506451"/>
              <a:chExt cx="746170" cy="655684"/>
            </a:xfrm>
          </p:grpSpPr>
          <p:sp>
            <p:nvSpPr>
              <p:cNvPr id="259"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47" name="Group 46"/>
              <p:cNvGrpSpPr/>
              <p:nvPr/>
            </p:nvGrpSpPr>
            <p:grpSpPr>
              <a:xfrm>
                <a:off x="2933674" y="3506451"/>
                <a:ext cx="604979" cy="81802"/>
                <a:chOff x="2935620" y="3506451"/>
                <a:chExt cx="604979" cy="81802"/>
              </a:xfrm>
            </p:grpSpPr>
            <p:sp>
              <p:nvSpPr>
                <p:cNvPr id="260"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1"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2"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3"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4"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5"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6"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7"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7"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8"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99" name="Group 298"/>
              <p:cNvGrpSpPr/>
              <p:nvPr/>
            </p:nvGrpSpPr>
            <p:grpSpPr>
              <a:xfrm>
                <a:off x="2933674" y="4080333"/>
                <a:ext cx="604979" cy="81802"/>
                <a:chOff x="2935620" y="3506451"/>
                <a:chExt cx="604979" cy="81802"/>
              </a:xfrm>
            </p:grpSpPr>
            <p:sp>
              <p:nvSpPr>
                <p:cNvPr id="300"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1"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2"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6"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7"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8"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9"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0"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48" name="Group 47"/>
              <p:cNvGrpSpPr/>
              <p:nvPr/>
            </p:nvGrpSpPr>
            <p:grpSpPr>
              <a:xfrm>
                <a:off x="3527811" y="3595919"/>
                <a:ext cx="81802" cy="478983"/>
                <a:chOff x="3527811" y="3607825"/>
                <a:chExt cx="81802" cy="478983"/>
              </a:xfrm>
            </p:grpSpPr>
            <p:sp>
              <p:nvSpPr>
                <p:cNvPr id="31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22" name="Group 321"/>
              <p:cNvGrpSpPr/>
              <p:nvPr/>
            </p:nvGrpSpPr>
            <p:grpSpPr>
              <a:xfrm>
                <a:off x="2863443" y="3595919"/>
                <a:ext cx="81802" cy="478983"/>
                <a:chOff x="3527811" y="3607825"/>
                <a:chExt cx="81802" cy="478983"/>
              </a:xfrm>
            </p:grpSpPr>
            <p:sp>
              <p:nvSpPr>
                <p:cNvPr id="32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50" name="TextBox 49"/>
            <p:cNvSpPr txBox="1"/>
            <p:nvPr/>
          </p:nvSpPr>
          <p:spPr>
            <a:xfrm>
              <a:off x="3015072" y="3746500"/>
              <a:ext cx="442912" cy="193409"/>
            </a:xfrm>
            <a:prstGeom prst="rect">
              <a:avLst/>
            </a:prstGeom>
            <a:noFill/>
          </p:spPr>
          <p:txBody>
            <a:bodyPr wrap="square" lIns="0" tIns="0" rIns="0" bIns="0" rtlCol="0">
              <a:spAutoFit/>
            </a:bodyPr>
            <a:lstStyle/>
            <a:p>
              <a:pPr algn="ctr" defTabSz="914367">
                <a:lnSpc>
                  <a:spcPct val="90000"/>
                </a:lnSpc>
                <a:spcAft>
                  <a:spcPts val="588"/>
                </a:spcAft>
                <a:defRPr/>
              </a:pPr>
              <a:r>
                <a:rPr lang="en-US" sz="1961" b="1">
                  <a:gradFill>
                    <a:gsLst>
                      <a:gs pos="2917">
                        <a:srgbClr val="353535"/>
                      </a:gs>
                      <a:gs pos="30000">
                        <a:srgbClr val="353535"/>
                      </a:gs>
                    </a:gsLst>
                    <a:lin ang="5400000" scaled="0"/>
                  </a:gradFill>
                  <a:latin typeface="Segoe UI Semilight"/>
                </a:rPr>
                <a:t>CPU</a:t>
              </a:r>
            </a:p>
          </p:txBody>
        </p:sp>
      </p:grpSp>
      <p:sp>
        <p:nvSpPr>
          <p:cNvPr id="336" name="Rectangle 260"/>
          <p:cNvSpPr>
            <a:spLocks noChangeArrowheads="1"/>
          </p:cNvSpPr>
          <p:nvPr/>
        </p:nvSpPr>
        <p:spPr bwMode="auto">
          <a:xfrm>
            <a:off x="3215461" y="3225352"/>
            <a:ext cx="332399" cy="33239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7" name="Rectangle 261"/>
          <p:cNvSpPr>
            <a:spLocks noChangeArrowheads="1"/>
          </p:cNvSpPr>
          <p:nvPr/>
        </p:nvSpPr>
        <p:spPr bwMode="auto">
          <a:xfrm>
            <a:off x="1992180" y="3361637"/>
            <a:ext cx="334037" cy="33239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8" name="Rectangle 262"/>
          <p:cNvSpPr>
            <a:spLocks noChangeArrowheads="1"/>
          </p:cNvSpPr>
          <p:nvPr/>
        </p:nvSpPr>
        <p:spPr bwMode="auto">
          <a:xfrm>
            <a:off x="3645275" y="3029682"/>
            <a:ext cx="334037" cy="3340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57" name="Group 56"/>
          <p:cNvGrpSpPr/>
          <p:nvPr/>
        </p:nvGrpSpPr>
        <p:grpSpPr>
          <a:xfrm>
            <a:off x="2090425" y="2901519"/>
            <a:ext cx="579652" cy="579652"/>
            <a:chOff x="2696514" y="2496211"/>
            <a:chExt cx="591359" cy="591359"/>
          </a:xfrm>
        </p:grpSpPr>
        <p:sp>
          <p:nvSpPr>
            <p:cNvPr id="339"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0"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1"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2"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3"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4"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5"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6"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7"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8"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9"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0"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1"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2"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3"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4"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5" name="Group 54"/>
          <p:cNvGrpSpPr/>
          <p:nvPr/>
        </p:nvGrpSpPr>
        <p:grpSpPr>
          <a:xfrm>
            <a:off x="2730780" y="3597542"/>
            <a:ext cx="805617" cy="807256"/>
            <a:chOff x="2636376" y="1280083"/>
            <a:chExt cx="821888" cy="823559"/>
          </a:xfrm>
        </p:grpSpPr>
        <p:sp>
          <p:nvSpPr>
            <p:cNvPr id="355" name="Rectangle 279"/>
            <p:cNvSpPr>
              <a:spLocks noChangeArrowheads="1"/>
            </p:cNvSpPr>
            <p:nvPr/>
          </p:nvSpPr>
          <p:spPr bwMode="auto">
            <a:xfrm>
              <a:off x="2636376" y="1280083"/>
              <a:ext cx="821888" cy="82355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6" name="Freeform 280"/>
            <p:cNvSpPr>
              <a:spLocks/>
            </p:cNvSpPr>
            <p:nvPr/>
          </p:nvSpPr>
          <p:spPr bwMode="auto">
            <a:xfrm>
              <a:off x="2780040" y="1427088"/>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7" name="Freeform 281"/>
            <p:cNvSpPr>
              <a:spLocks noEditPoints="1"/>
            </p:cNvSpPr>
            <p:nvPr/>
          </p:nvSpPr>
          <p:spPr bwMode="auto">
            <a:xfrm>
              <a:off x="2888622" y="1427088"/>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8" name="Freeform 282"/>
            <p:cNvSpPr>
              <a:spLocks/>
            </p:cNvSpPr>
            <p:nvPr/>
          </p:nvSpPr>
          <p:spPr bwMode="auto">
            <a:xfrm>
              <a:off x="3010569" y="1427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9" name="Freeform 283"/>
            <p:cNvSpPr>
              <a:spLocks noEditPoints="1"/>
            </p:cNvSpPr>
            <p:nvPr/>
          </p:nvSpPr>
          <p:spPr bwMode="auto">
            <a:xfrm>
              <a:off x="2768346" y="1620866"/>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0" name="Freeform 284"/>
            <p:cNvSpPr>
              <a:spLocks/>
            </p:cNvSpPr>
            <p:nvPr/>
          </p:nvSpPr>
          <p:spPr bwMode="auto">
            <a:xfrm>
              <a:off x="2898645" y="1620866"/>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1" name="Freeform 285"/>
            <p:cNvSpPr>
              <a:spLocks noEditPoints="1"/>
            </p:cNvSpPr>
            <p:nvPr/>
          </p:nvSpPr>
          <p:spPr bwMode="auto">
            <a:xfrm>
              <a:off x="2998876" y="1620866"/>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2" name="Freeform 286"/>
            <p:cNvSpPr>
              <a:spLocks noEditPoints="1"/>
            </p:cNvSpPr>
            <p:nvPr/>
          </p:nvSpPr>
          <p:spPr bwMode="auto">
            <a:xfrm>
              <a:off x="2768346" y="1814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3" name="Freeform 287"/>
            <p:cNvSpPr>
              <a:spLocks noEditPoints="1"/>
            </p:cNvSpPr>
            <p:nvPr/>
          </p:nvSpPr>
          <p:spPr bwMode="auto">
            <a:xfrm>
              <a:off x="2888622" y="1814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4" name="Freeform 288"/>
            <p:cNvSpPr>
              <a:spLocks/>
            </p:cNvSpPr>
            <p:nvPr/>
          </p:nvSpPr>
          <p:spPr bwMode="auto">
            <a:xfrm>
              <a:off x="3010569" y="1814645"/>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5" name="Freeform 289"/>
            <p:cNvSpPr>
              <a:spLocks/>
            </p:cNvSpPr>
            <p:nvPr/>
          </p:nvSpPr>
          <p:spPr bwMode="auto">
            <a:xfrm>
              <a:off x="3244440" y="1427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6" name="Freeform 290"/>
            <p:cNvSpPr>
              <a:spLocks noEditPoints="1"/>
            </p:cNvSpPr>
            <p:nvPr/>
          </p:nvSpPr>
          <p:spPr bwMode="auto">
            <a:xfrm>
              <a:off x="3232746" y="1620866"/>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7" name="Freeform 291"/>
            <p:cNvSpPr>
              <a:spLocks noEditPoints="1"/>
            </p:cNvSpPr>
            <p:nvPr/>
          </p:nvSpPr>
          <p:spPr bwMode="auto">
            <a:xfrm>
              <a:off x="3232746" y="1814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8" name="Freeform 292"/>
            <p:cNvSpPr>
              <a:spLocks noEditPoints="1"/>
            </p:cNvSpPr>
            <p:nvPr/>
          </p:nvSpPr>
          <p:spPr bwMode="auto">
            <a:xfrm>
              <a:off x="3114141" y="1427088"/>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9" name="Freeform 293"/>
            <p:cNvSpPr>
              <a:spLocks/>
            </p:cNvSpPr>
            <p:nvPr/>
          </p:nvSpPr>
          <p:spPr bwMode="auto">
            <a:xfrm>
              <a:off x="3124164" y="1620866"/>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0" name="Freeform 294"/>
            <p:cNvSpPr>
              <a:spLocks noEditPoints="1"/>
            </p:cNvSpPr>
            <p:nvPr/>
          </p:nvSpPr>
          <p:spPr bwMode="auto">
            <a:xfrm>
              <a:off x="3114141" y="1814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3" name="Group 52"/>
          <p:cNvGrpSpPr/>
          <p:nvPr/>
        </p:nvGrpSpPr>
        <p:grpSpPr>
          <a:xfrm>
            <a:off x="3755814" y="2884433"/>
            <a:ext cx="356960" cy="358598"/>
            <a:chOff x="3162585" y="3176106"/>
            <a:chExt cx="364170" cy="365841"/>
          </a:xfrm>
        </p:grpSpPr>
        <p:sp>
          <p:nvSpPr>
            <p:cNvPr id="371"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2"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3"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4"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5"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6"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7"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8"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9"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0"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1"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2"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3"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4"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5"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6"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6" name="Group 55"/>
          <p:cNvGrpSpPr/>
          <p:nvPr/>
        </p:nvGrpSpPr>
        <p:grpSpPr>
          <a:xfrm>
            <a:off x="3931139" y="3233045"/>
            <a:ext cx="522341" cy="522341"/>
            <a:chOff x="3022263" y="2152087"/>
            <a:chExt cx="532891" cy="532891"/>
          </a:xfrm>
        </p:grpSpPr>
        <p:sp>
          <p:nvSpPr>
            <p:cNvPr id="38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2" name="Group 51"/>
          <p:cNvGrpSpPr/>
          <p:nvPr/>
        </p:nvGrpSpPr>
        <p:grpSpPr>
          <a:xfrm>
            <a:off x="3316984" y="3928946"/>
            <a:ext cx="522341" cy="520704"/>
            <a:chOff x="3022263" y="3792522"/>
            <a:chExt cx="532891" cy="531221"/>
          </a:xfrm>
        </p:grpSpPr>
        <p:sp>
          <p:nvSpPr>
            <p:cNvPr id="403"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4"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5"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6"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7"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8"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9"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0"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1"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2"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3"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4"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5"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6"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7"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8"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4" name="Group 53"/>
          <p:cNvGrpSpPr/>
          <p:nvPr/>
        </p:nvGrpSpPr>
        <p:grpSpPr>
          <a:xfrm>
            <a:off x="3077917" y="3343249"/>
            <a:ext cx="356960" cy="358598"/>
            <a:chOff x="3251122" y="1097998"/>
            <a:chExt cx="364170" cy="365841"/>
          </a:xfrm>
        </p:grpSpPr>
        <p:sp>
          <p:nvSpPr>
            <p:cNvPr id="419"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0"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1"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2"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3"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4"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5"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6"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7"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8"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9"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0"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1"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2"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3"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4"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436" name="Rectangle 6"/>
          <p:cNvSpPr>
            <a:spLocks noChangeArrowheads="1"/>
          </p:cNvSpPr>
          <p:nvPr/>
        </p:nvSpPr>
        <p:spPr bwMode="auto">
          <a:xfrm>
            <a:off x="6344562" y="1859473"/>
            <a:ext cx="5015987" cy="4658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5" name="Rectangle 534"/>
          <p:cNvSpPr/>
          <p:nvPr/>
        </p:nvSpPr>
        <p:spPr bwMode="auto">
          <a:xfrm rot="16200000">
            <a:off x="8790411" y="3992041"/>
            <a:ext cx="495545" cy="2550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567">
                <a:gradFill>
                  <a:gsLst>
                    <a:gs pos="21239">
                      <a:srgbClr val="0078D7"/>
                    </a:gs>
                    <a:gs pos="36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Parallel Worker tasks </a:t>
            </a:r>
          </a:p>
        </p:txBody>
      </p:sp>
      <p:grpSp>
        <p:nvGrpSpPr>
          <p:cNvPr id="258" name="Group 257"/>
          <p:cNvGrpSpPr/>
          <p:nvPr/>
        </p:nvGrpSpPr>
        <p:grpSpPr>
          <a:xfrm>
            <a:off x="6716716" y="4305123"/>
            <a:ext cx="767186" cy="674152"/>
            <a:chOff x="2863443" y="3506451"/>
            <a:chExt cx="746170" cy="655684"/>
          </a:xfrm>
        </p:grpSpPr>
        <p:grpSp>
          <p:nvGrpSpPr>
            <p:cNvPr id="268" name="Group 267"/>
            <p:cNvGrpSpPr/>
            <p:nvPr/>
          </p:nvGrpSpPr>
          <p:grpSpPr>
            <a:xfrm>
              <a:off x="2863443" y="3506451"/>
              <a:ext cx="746170" cy="655684"/>
              <a:chOff x="2863443" y="3506451"/>
              <a:chExt cx="746170" cy="655684"/>
            </a:xfrm>
          </p:grpSpPr>
          <p:sp>
            <p:nvSpPr>
              <p:cNvPr id="270"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271" name="Group 270"/>
              <p:cNvGrpSpPr/>
              <p:nvPr/>
            </p:nvGrpSpPr>
            <p:grpSpPr>
              <a:xfrm>
                <a:off x="2933674" y="3506451"/>
                <a:ext cx="604979" cy="81802"/>
                <a:chOff x="2935620" y="3506451"/>
                <a:chExt cx="604979" cy="81802"/>
              </a:xfrm>
            </p:grpSpPr>
            <p:sp>
              <p:nvSpPr>
                <p:cNvPr id="331"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2"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3"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5"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6"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7"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8"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9"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72" name="Group 271"/>
              <p:cNvGrpSpPr/>
              <p:nvPr/>
            </p:nvGrpSpPr>
            <p:grpSpPr>
              <a:xfrm>
                <a:off x="2933674" y="4080333"/>
                <a:ext cx="604979" cy="81802"/>
                <a:chOff x="2935620" y="3506451"/>
                <a:chExt cx="604979" cy="81802"/>
              </a:xfrm>
            </p:grpSpPr>
            <p:sp>
              <p:nvSpPr>
                <p:cNvPr id="291"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2"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3"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6"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3"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73" name="Group 272"/>
              <p:cNvGrpSpPr/>
              <p:nvPr/>
            </p:nvGrpSpPr>
            <p:grpSpPr>
              <a:xfrm>
                <a:off x="3527811" y="3595919"/>
                <a:ext cx="81802" cy="478983"/>
                <a:chOff x="3527811" y="3607825"/>
                <a:chExt cx="81802" cy="478983"/>
              </a:xfrm>
            </p:grpSpPr>
            <p:sp>
              <p:nvSpPr>
                <p:cNvPr id="28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74" name="Group 273"/>
              <p:cNvGrpSpPr/>
              <p:nvPr/>
            </p:nvGrpSpPr>
            <p:grpSpPr>
              <a:xfrm>
                <a:off x="2863443" y="3595919"/>
                <a:ext cx="81802" cy="478983"/>
                <a:chOff x="3527811" y="3607825"/>
                <a:chExt cx="81802" cy="478983"/>
              </a:xfrm>
            </p:grpSpPr>
            <p:sp>
              <p:nvSpPr>
                <p:cNvPr id="275"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6"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7"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8"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9"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0"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1"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2"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269" name="TextBox 268"/>
            <p:cNvSpPr txBox="1"/>
            <p:nvPr/>
          </p:nvSpPr>
          <p:spPr>
            <a:xfrm>
              <a:off x="3015072" y="3746500"/>
              <a:ext cx="442912" cy="184659"/>
            </a:xfrm>
            <a:prstGeom prst="rect">
              <a:avLst/>
            </a:prstGeom>
            <a:noFill/>
          </p:spPr>
          <p:txBody>
            <a:bodyPr wrap="square" lIns="0" tIns="0" rIns="0" bIns="0" rtlCol="0">
              <a:spAutoFit/>
            </a:bodyPr>
            <a:lstStyle/>
            <a:p>
              <a:pPr algn="ctr" defTabSz="914367">
                <a:lnSpc>
                  <a:spcPct val="90000"/>
                </a:lnSpc>
                <a:spcAft>
                  <a:spcPts val="588"/>
                </a:spcAft>
                <a:defRPr/>
              </a:pPr>
              <a:r>
                <a:rPr lang="en-US" sz="1371" b="1">
                  <a:gradFill>
                    <a:gsLst>
                      <a:gs pos="2917">
                        <a:srgbClr val="353535"/>
                      </a:gs>
                      <a:gs pos="30000">
                        <a:srgbClr val="353535"/>
                      </a:gs>
                    </a:gsLst>
                    <a:lin ang="5400000" scaled="0"/>
                  </a:gradFill>
                  <a:latin typeface="Segoe UI Semilight"/>
                </a:rPr>
                <a:t>CPU</a:t>
              </a:r>
            </a:p>
          </p:txBody>
        </p:sp>
      </p:grpSp>
      <p:grpSp>
        <p:nvGrpSpPr>
          <p:cNvPr id="540" name="Group 539"/>
          <p:cNvGrpSpPr/>
          <p:nvPr/>
        </p:nvGrpSpPr>
        <p:grpSpPr>
          <a:xfrm>
            <a:off x="8002314" y="4305123"/>
            <a:ext cx="767186" cy="674152"/>
            <a:chOff x="2863443" y="3506451"/>
            <a:chExt cx="746170" cy="655684"/>
          </a:xfrm>
        </p:grpSpPr>
        <p:grpSp>
          <p:nvGrpSpPr>
            <p:cNvPr id="541" name="Group 540"/>
            <p:cNvGrpSpPr/>
            <p:nvPr/>
          </p:nvGrpSpPr>
          <p:grpSpPr>
            <a:xfrm>
              <a:off x="2863443" y="3506451"/>
              <a:ext cx="746170" cy="655684"/>
              <a:chOff x="2863443" y="3506451"/>
              <a:chExt cx="746170" cy="655684"/>
            </a:xfrm>
          </p:grpSpPr>
          <p:sp>
            <p:nvSpPr>
              <p:cNvPr id="543"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544" name="Group 543"/>
              <p:cNvGrpSpPr/>
              <p:nvPr/>
            </p:nvGrpSpPr>
            <p:grpSpPr>
              <a:xfrm>
                <a:off x="2933674" y="3506451"/>
                <a:ext cx="604979" cy="81802"/>
                <a:chOff x="2935620" y="3506451"/>
                <a:chExt cx="604979" cy="81802"/>
              </a:xfrm>
            </p:grpSpPr>
            <p:sp>
              <p:nvSpPr>
                <p:cNvPr id="574"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5"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6"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7"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8"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9"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0"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3"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45" name="Group 544"/>
              <p:cNvGrpSpPr/>
              <p:nvPr/>
            </p:nvGrpSpPr>
            <p:grpSpPr>
              <a:xfrm>
                <a:off x="2933674" y="4080333"/>
                <a:ext cx="604979" cy="81802"/>
                <a:chOff x="2935620" y="3506451"/>
                <a:chExt cx="604979" cy="81802"/>
              </a:xfrm>
            </p:grpSpPr>
            <p:sp>
              <p:nvSpPr>
                <p:cNvPr id="564"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5"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6"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7"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8"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9"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0"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3"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46" name="Group 545"/>
              <p:cNvGrpSpPr/>
              <p:nvPr/>
            </p:nvGrpSpPr>
            <p:grpSpPr>
              <a:xfrm>
                <a:off x="3527811" y="3595919"/>
                <a:ext cx="81802" cy="478983"/>
                <a:chOff x="3527811" y="3607825"/>
                <a:chExt cx="81802" cy="478983"/>
              </a:xfrm>
            </p:grpSpPr>
            <p:sp>
              <p:nvSpPr>
                <p:cNvPr id="556"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7"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8"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9"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0"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1"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2"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3"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47" name="Group 546"/>
              <p:cNvGrpSpPr/>
              <p:nvPr/>
            </p:nvGrpSpPr>
            <p:grpSpPr>
              <a:xfrm>
                <a:off x="2863443" y="3595919"/>
                <a:ext cx="81802" cy="478983"/>
                <a:chOff x="3527811" y="3607825"/>
                <a:chExt cx="81802" cy="478983"/>
              </a:xfrm>
            </p:grpSpPr>
            <p:sp>
              <p:nvSpPr>
                <p:cNvPr id="548"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49"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0"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1"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2"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3"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4"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5"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542" name="TextBox 541"/>
            <p:cNvSpPr txBox="1"/>
            <p:nvPr/>
          </p:nvSpPr>
          <p:spPr>
            <a:xfrm>
              <a:off x="3015072" y="3746500"/>
              <a:ext cx="442912" cy="184659"/>
            </a:xfrm>
            <a:prstGeom prst="rect">
              <a:avLst/>
            </a:prstGeom>
            <a:noFill/>
          </p:spPr>
          <p:txBody>
            <a:bodyPr wrap="square" lIns="0" tIns="0" rIns="0" bIns="0" rtlCol="0">
              <a:spAutoFit/>
            </a:bodyPr>
            <a:lstStyle/>
            <a:p>
              <a:pPr algn="ctr" defTabSz="914367">
                <a:lnSpc>
                  <a:spcPct val="90000"/>
                </a:lnSpc>
                <a:spcAft>
                  <a:spcPts val="588"/>
                </a:spcAft>
                <a:defRPr/>
              </a:pPr>
              <a:r>
                <a:rPr lang="en-US" sz="1371" b="1">
                  <a:gradFill>
                    <a:gsLst>
                      <a:gs pos="2917">
                        <a:srgbClr val="353535"/>
                      </a:gs>
                      <a:gs pos="30000">
                        <a:srgbClr val="353535"/>
                      </a:gs>
                    </a:gsLst>
                    <a:lin ang="5400000" scaled="0"/>
                  </a:gradFill>
                  <a:latin typeface="Segoe UI Semilight"/>
                </a:rPr>
                <a:t>CPU</a:t>
              </a:r>
            </a:p>
          </p:txBody>
        </p:sp>
      </p:grpSp>
      <p:grpSp>
        <p:nvGrpSpPr>
          <p:cNvPr id="584" name="Group 583"/>
          <p:cNvGrpSpPr/>
          <p:nvPr/>
        </p:nvGrpSpPr>
        <p:grpSpPr>
          <a:xfrm>
            <a:off x="9287914" y="4305123"/>
            <a:ext cx="767186" cy="674152"/>
            <a:chOff x="2863443" y="3506451"/>
            <a:chExt cx="746170" cy="655684"/>
          </a:xfrm>
        </p:grpSpPr>
        <p:grpSp>
          <p:nvGrpSpPr>
            <p:cNvPr id="585" name="Group 584"/>
            <p:cNvGrpSpPr/>
            <p:nvPr/>
          </p:nvGrpSpPr>
          <p:grpSpPr>
            <a:xfrm>
              <a:off x="2863443" y="3506451"/>
              <a:ext cx="746170" cy="655684"/>
              <a:chOff x="2863443" y="3506451"/>
              <a:chExt cx="746170" cy="655684"/>
            </a:xfrm>
          </p:grpSpPr>
          <p:sp>
            <p:nvSpPr>
              <p:cNvPr id="587"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588" name="Group 587"/>
              <p:cNvGrpSpPr/>
              <p:nvPr/>
            </p:nvGrpSpPr>
            <p:grpSpPr>
              <a:xfrm>
                <a:off x="2933674" y="3506451"/>
                <a:ext cx="604979" cy="81802"/>
                <a:chOff x="2935620" y="3506451"/>
                <a:chExt cx="604979" cy="81802"/>
              </a:xfrm>
            </p:grpSpPr>
            <p:sp>
              <p:nvSpPr>
                <p:cNvPr id="618"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9"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0"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1"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2"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3"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4"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5"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6"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7"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89" name="Group 588"/>
              <p:cNvGrpSpPr/>
              <p:nvPr/>
            </p:nvGrpSpPr>
            <p:grpSpPr>
              <a:xfrm>
                <a:off x="2933674" y="4080333"/>
                <a:ext cx="604979" cy="81802"/>
                <a:chOff x="2935620" y="3506451"/>
                <a:chExt cx="604979" cy="81802"/>
              </a:xfrm>
            </p:grpSpPr>
            <p:sp>
              <p:nvSpPr>
                <p:cNvPr id="608"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9"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0"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1"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2"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3"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4"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5"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6"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7"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90" name="Group 589"/>
              <p:cNvGrpSpPr/>
              <p:nvPr/>
            </p:nvGrpSpPr>
            <p:grpSpPr>
              <a:xfrm>
                <a:off x="3527811" y="3595919"/>
                <a:ext cx="81802" cy="478983"/>
                <a:chOff x="3527811" y="3607825"/>
                <a:chExt cx="81802" cy="478983"/>
              </a:xfrm>
            </p:grpSpPr>
            <p:sp>
              <p:nvSpPr>
                <p:cNvPr id="600"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1"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2"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3"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4"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5"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6"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7"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91" name="Group 590"/>
              <p:cNvGrpSpPr/>
              <p:nvPr/>
            </p:nvGrpSpPr>
            <p:grpSpPr>
              <a:xfrm>
                <a:off x="2863443" y="3595919"/>
                <a:ext cx="81802" cy="478983"/>
                <a:chOff x="3527811" y="3607825"/>
                <a:chExt cx="81802" cy="478983"/>
              </a:xfrm>
            </p:grpSpPr>
            <p:sp>
              <p:nvSpPr>
                <p:cNvPr id="592"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3"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4"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5"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6"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7"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8"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9"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586" name="TextBox 585"/>
            <p:cNvSpPr txBox="1"/>
            <p:nvPr/>
          </p:nvSpPr>
          <p:spPr>
            <a:xfrm>
              <a:off x="3015072" y="3746500"/>
              <a:ext cx="442912" cy="184659"/>
            </a:xfrm>
            <a:prstGeom prst="rect">
              <a:avLst/>
            </a:prstGeom>
            <a:noFill/>
          </p:spPr>
          <p:txBody>
            <a:bodyPr wrap="square" lIns="0" tIns="0" rIns="0" bIns="0" rtlCol="0">
              <a:spAutoFit/>
            </a:bodyPr>
            <a:lstStyle/>
            <a:p>
              <a:pPr algn="ctr" defTabSz="914367">
                <a:lnSpc>
                  <a:spcPct val="90000"/>
                </a:lnSpc>
                <a:spcAft>
                  <a:spcPts val="588"/>
                </a:spcAft>
                <a:defRPr/>
              </a:pPr>
              <a:r>
                <a:rPr lang="en-US" sz="1371" b="1">
                  <a:gradFill>
                    <a:gsLst>
                      <a:gs pos="2917">
                        <a:srgbClr val="353535"/>
                      </a:gs>
                      <a:gs pos="30000">
                        <a:srgbClr val="353535"/>
                      </a:gs>
                    </a:gsLst>
                    <a:lin ang="5400000" scaled="0"/>
                  </a:gradFill>
                  <a:latin typeface="Segoe UI Semilight"/>
                </a:rPr>
                <a:t>CPU</a:t>
              </a:r>
            </a:p>
          </p:txBody>
        </p:sp>
      </p:grpSp>
      <p:grpSp>
        <p:nvGrpSpPr>
          <p:cNvPr id="628" name="Group 627"/>
          <p:cNvGrpSpPr/>
          <p:nvPr/>
        </p:nvGrpSpPr>
        <p:grpSpPr>
          <a:xfrm>
            <a:off x="10573512" y="4305123"/>
            <a:ext cx="767186" cy="674152"/>
            <a:chOff x="2863443" y="3506451"/>
            <a:chExt cx="746170" cy="655684"/>
          </a:xfrm>
        </p:grpSpPr>
        <p:grpSp>
          <p:nvGrpSpPr>
            <p:cNvPr id="629" name="Group 628"/>
            <p:cNvGrpSpPr/>
            <p:nvPr/>
          </p:nvGrpSpPr>
          <p:grpSpPr>
            <a:xfrm>
              <a:off x="2863443" y="3506451"/>
              <a:ext cx="746170" cy="655684"/>
              <a:chOff x="2863443" y="3506451"/>
              <a:chExt cx="746170" cy="655684"/>
            </a:xfrm>
          </p:grpSpPr>
          <p:sp>
            <p:nvSpPr>
              <p:cNvPr id="631"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632" name="Group 631"/>
              <p:cNvGrpSpPr/>
              <p:nvPr/>
            </p:nvGrpSpPr>
            <p:grpSpPr>
              <a:xfrm>
                <a:off x="2933674" y="3506451"/>
                <a:ext cx="604979" cy="81802"/>
                <a:chOff x="2935620" y="3506451"/>
                <a:chExt cx="604979" cy="81802"/>
              </a:xfrm>
            </p:grpSpPr>
            <p:sp>
              <p:nvSpPr>
                <p:cNvPr id="662"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3"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4"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5"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6"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7"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8"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9"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0"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633" name="Group 632"/>
              <p:cNvGrpSpPr/>
              <p:nvPr/>
            </p:nvGrpSpPr>
            <p:grpSpPr>
              <a:xfrm>
                <a:off x="2933674" y="4080333"/>
                <a:ext cx="604979" cy="81802"/>
                <a:chOff x="2935620" y="3506451"/>
                <a:chExt cx="604979" cy="81802"/>
              </a:xfrm>
            </p:grpSpPr>
            <p:sp>
              <p:nvSpPr>
                <p:cNvPr id="652"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3"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4"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5"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6"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7"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8"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9"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0"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634" name="Group 633"/>
              <p:cNvGrpSpPr/>
              <p:nvPr/>
            </p:nvGrpSpPr>
            <p:grpSpPr>
              <a:xfrm>
                <a:off x="3527811" y="3595919"/>
                <a:ext cx="81802" cy="478983"/>
                <a:chOff x="3527811" y="3607825"/>
                <a:chExt cx="81802" cy="478983"/>
              </a:xfrm>
            </p:grpSpPr>
            <p:sp>
              <p:nvSpPr>
                <p:cNvPr id="644"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5"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6"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7"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8"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9"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0"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1"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635" name="Group 634"/>
              <p:cNvGrpSpPr/>
              <p:nvPr/>
            </p:nvGrpSpPr>
            <p:grpSpPr>
              <a:xfrm>
                <a:off x="2863443" y="3595919"/>
                <a:ext cx="81802" cy="478983"/>
                <a:chOff x="3527811" y="3607825"/>
                <a:chExt cx="81802" cy="478983"/>
              </a:xfrm>
            </p:grpSpPr>
            <p:sp>
              <p:nvSpPr>
                <p:cNvPr id="636"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7"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8"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9"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0"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1"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2"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3"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630" name="TextBox 629"/>
            <p:cNvSpPr txBox="1"/>
            <p:nvPr/>
          </p:nvSpPr>
          <p:spPr>
            <a:xfrm>
              <a:off x="3015072" y="3746500"/>
              <a:ext cx="442912" cy="184659"/>
            </a:xfrm>
            <a:prstGeom prst="rect">
              <a:avLst/>
            </a:prstGeom>
            <a:noFill/>
          </p:spPr>
          <p:txBody>
            <a:bodyPr wrap="square" lIns="0" tIns="0" rIns="0" bIns="0" rtlCol="0">
              <a:spAutoFit/>
            </a:bodyPr>
            <a:lstStyle/>
            <a:p>
              <a:pPr algn="ctr" defTabSz="914367">
                <a:lnSpc>
                  <a:spcPct val="90000"/>
                </a:lnSpc>
                <a:spcAft>
                  <a:spcPts val="588"/>
                </a:spcAft>
                <a:defRPr/>
              </a:pPr>
              <a:r>
                <a:rPr lang="en-US" sz="1371" b="1">
                  <a:gradFill>
                    <a:gsLst>
                      <a:gs pos="2917">
                        <a:srgbClr val="353535"/>
                      </a:gs>
                      <a:gs pos="30000">
                        <a:srgbClr val="353535"/>
                      </a:gs>
                    </a:gsLst>
                    <a:lin ang="5400000" scaled="0"/>
                  </a:gradFill>
                  <a:latin typeface="Segoe UI Semilight"/>
                </a:rPr>
                <a:t>CPU</a:t>
              </a:r>
            </a:p>
          </p:txBody>
        </p:sp>
      </p:grpSp>
      <p:sp>
        <p:nvSpPr>
          <p:cNvPr id="672" name="Rectangle 260"/>
          <p:cNvSpPr>
            <a:spLocks noChangeArrowheads="1"/>
          </p:cNvSpPr>
          <p:nvPr/>
        </p:nvSpPr>
        <p:spPr bwMode="auto">
          <a:xfrm>
            <a:off x="6775308" y="3640737"/>
            <a:ext cx="241640"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726" name="Group 725"/>
          <p:cNvGrpSpPr/>
          <p:nvPr/>
        </p:nvGrpSpPr>
        <p:grpSpPr>
          <a:xfrm>
            <a:off x="7016948" y="3384846"/>
            <a:ext cx="379720" cy="379720"/>
            <a:chOff x="3022263" y="2152087"/>
            <a:chExt cx="532891" cy="532891"/>
          </a:xfrm>
        </p:grpSpPr>
        <p:sp>
          <p:nvSpPr>
            <p:cNvPr id="72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673" name="Rectangle 261"/>
          <p:cNvSpPr>
            <a:spLocks noChangeArrowheads="1"/>
          </p:cNvSpPr>
          <p:nvPr/>
        </p:nvSpPr>
        <p:spPr bwMode="auto">
          <a:xfrm>
            <a:off x="6644139" y="3302626"/>
            <a:ext cx="242831"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4" name="Rectangle 262"/>
          <p:cNvSpPr>
            <a:spLocks noChangeArrowheads="1"/>
          </p:cNvSpPr>
          <p:nvPr/>
        </p:nvSpPr>
        <p:spPr bwMode="auto">
          <a:xfrm>
            <a:off x="7083712" y="2990856"/>
            <a:ext cx="242831" cy="2428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675" name="Group 674"/>
          <p:cNvGrpSpPr/>
          <p:nvPr/>
        </p:nvGrpSpPr>
        <p:grpSpPr>
          <a:xfrm>
            <a:off x="6691751" y="3056992"/>
            <a:ext cx="421382" cy="421382"/>
            <a:chOff x="2696514" y="2496211"/>
            <a:chExt cx="591359" cy="591359"/>
          </a:xfrm>
        </p:grpSpPr>
        <p:sp>
          <p:nvSpPr>
            <p:cNvPr id="676"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7"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8"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9"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0"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1"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2"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3"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4"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5"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6"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7"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8"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9"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90"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91"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709" name="Group 708"/>
          <p:cNvGrpSpPr/>
          <p:nvPr/>
        </p:nvGrpSpPr>
        <p:grpSpPr>
          <a:xfrm>
            <a:off x="7164068" y="2885265"/>
            <a:ext cx="259496" cy="260686"/>
            <a:chOff x="3162585" y="3176106"/>
            <a:chExt cx="364170" cy="365841"/>
          </a:xfrm>
        </p:grpSpPr>
        <p:sp>
          <p:nvSpPr>
            <p:cNvPr id="710"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1"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2"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3"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4"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5"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6"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7"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8"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9"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0"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1"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2"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3"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4"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5"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743" name="Group 742"/>
          <p:cNvGrpSpPr/>
          <p:nvPr/>
        </p:nvGrpSpPr>
        <p:grpSpPr>
          <a:xfrm>
            <a:off x="7161820" y="3797210"/>
            <a:ext cx="379720" cy="378531"/>
            <a:chOff x="3022263" y="3792522"/>
            <a:chExt cx="532891" cy="531221"/>
          </a:xfrm>
        </p:grpSpPr>
        <p:sp>
          <p:nvSpPr>
            <p:cNvPr id="744"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5"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6"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7"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8"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9"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0"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1"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2"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3"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4"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5"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6"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7"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8"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9"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760" name="Group 759"/>
          <p:cNvGrpSpPr/>
          <p:nvPr/>
        </p:nvGrpSpPr>
        <p:grpSpPr>
          <a:xfrm>
            <a:off x="6675319" y="3726443"/>
            <a:ext cx="259496" cy="260686"/>
            <a:chOff x="3251122" y="1097998"/>
            <a:chExt cx="364170" cy="365841"/>
          </a:xfrm>
        </p:grpSpPr>
        <p:sp>
          <p:nvSpPr>
            <p:cNvPr id="761"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2"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3"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4"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5"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6"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7"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8"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9"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0"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1"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2"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3"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4"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5"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6"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778" name="Rectangle 260"/>
          <p:cNvSpPr>
            <a:spLocks noChangeArrowheads="1"/>
          </p:cNvSpPr>
          <p:nvPr/>
        </p:nvSpPr>
        <p:spPr bwMode="auto">
          <a:xfrm>
            <a:off x="8006585" y="3640737"/>
            <a:ext cx="241640"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779" name="Group 778"/>
          <p:cNvGrpSpPr/>
          <p:nvPr/>
        </p:nvGrpSpPr>
        <p:grpSpPr>
          <a:xfrm>
            <a:off x="8248224" y="3384846"/>
            <a:ext cx="379720" cy="379720"/>
            <a:chOff x="3022263" y="2152087"/>
            <a:chExt cx="532891" cy="532891"/>
          </a:xfrm>
        </p:grpSpPr>
        <p:sp>
          <p:nvSpPr>
            <p:cNvPr id="780"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1"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2"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3"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4"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5"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6"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7"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8"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9"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0"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1"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2"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3"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4"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5"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796" name="Rectangle 261"/>
          <p:cNvSpPr>
            <a:spLocks noChangeArrowheads="1"/>
          </p:cNvSpPr>
          <p:nvPr/>
        </p:nvSpPr>
        <p:spPr bwMode="auto">
          <a:xfrm>
            <a:off x="7875416" y="3302626"/>
            <a:ext cx="242831"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1" name="Rectangle 262"/>
          <p:cNvSpPr>
            <a:spLocks noChangeArrowheads="1"/>
          </p:cNvSpPr>
          <p:nvPr/>
        </p:nvSpPr>
        <p:spPr bwMode="auto">
          <a:xfrm>
            <a:off x="8314990" y="2990856"/>
            <a:ext cx="242831" cy="2428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832" name="Group 831"/>
          <p:cNvGrpSpPr/>
          <p:nvPr/>
        </p:nvGrpSpPr>
        <p:grpSpPr>
          <a:xfrm>
            <a:off x="7923027" y="3056992"/>
            <a:ext cx="421382" cy="421382"/>
            <a:chOff x="2696514" y="2496211"/>
            <a:chExt cx="591359" cy="591359"/>
          </a:xfrm>
        </p:grpSpPr>
        <p:sp>
          <p:nvSpPr>
            <p:cNvPr id="833"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4"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5"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6"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7"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8"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9"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0"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1"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2"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3"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4"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5"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6"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7"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9"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920" name="Group 919"/>
          <p:cNvGrpSpPr/>
          <p:nvPr/>
        </p:nvGrpSpPr>
        <p:grpSpPr>
          <a:xfrm>
            <a:off x="8395345" y="2885265"/>
            <a:ext cx="259496" cy="260686"/>
            <a:chOff x="3162585" y="3176106"/>
            <a:chExt cx="364170" cy="365841"/>
          </a:xfrm>
        </p:grpSpPr>
        <p:sp>
          <p:nvSpPr>
            <p:cNvPr id="921"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2"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3"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4"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5"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6"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7"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8"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9"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0"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1"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2"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3"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4"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5"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8"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990" name="Group 989"/>
          <p:cNvGrpSpPr/>
          <p:nvPr/>
        </p:nvGrpSpPr>
        <p:grpSpPr>
          <a:xfrm>
            <a:off x="8393097" y="3797210"/>
            <a:ext cx="379720" cy="378531"/>
            <a:chOff x="3022263" y="3792522"/>
            <a:chExt cx="532891" cy="531221"/>
          </a:xfrm>
        </p:grpSpPr>
        <p:sp>
          <p:nvSpPr>
            <p:cNvPr id="991"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2"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3"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4"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5"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6"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7"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8"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9"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0"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1"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2"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3"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4"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5"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6"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092" name="Group 1091"/>
          <p:cNvGrpSpPr/>
          <p:nvPr/>
        </p:nvGrpSpPr>
        <p:grpSpPr>
          <a:xfrm>
            <a:off x="7906595" y="3726443"/>
            <a:ext cx="259496" cy="260686"/>
            <a:chOff x="3251122" y="1097998"/>
            <a:chExt cx="364170" cy="365841"/>
          </a:xfrm>
        </p:grpSpPr>
        <p:sp>
          <p:nvSpPr>
            <p:cNvPr id="1093"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4"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5"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6"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7"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8"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9"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0"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1"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2"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3"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4"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5"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6"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7"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8"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177" name="Rectangle 260"/>
          <p:cNvSpPr>
            <a:spLocks noChangeArrowheads="1"/>
          </p:cNvSpPr>
          <p:nvPr/>
        </p:nvSpPr>
        <p:spPr bwMode="auto">
          <a:xfrm>
            <a:off x="9290146" y="3640737"/>
            <a:ext cx="241640"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178" name="Group 1177"/>
          <p:cNvGrpSpPr/>
          <p:nvPr/>
        </p:nvGrpSpPr>
        <p:grpSpPr>
          <a:xfrm>
            <a:off x="9531786" y="3384846"/>
            <a:ext cx="379720" cy="379720"/>
            <a:chOff x="3022263" y="2152087"/>
            <a:chExt cx="532891" cy="532891"/>
          </a:xfrm>
        </p:grpSpPr>
        <p:sp>
          <p:nvSpPr>
            <p:cNvPr id="1179"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0"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1"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2"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3"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4"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5"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6"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7"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8"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9"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0"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1"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2"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3"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4"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195" name="Rectangle 261"/>
          <p:cNvSpPr>
            <a:spLocks noChangeArrowheads="1"/>
          </p:cNvSpPr>
          <p:nvPr/>
        </p:nvSpPr>
        <p:spPr bwMode="auto">
          <a:xfrm>
            <a:off x="9158978" y="3302626"/>
            <a:ext cx="242831"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6" name="Rectangle 262"/>
          <p:cNvSpPr>
            <a:spLocks noChangeArrowheads="1"/>
          </p:cNvSpPr>
          <p:nvPr/>
        </p:nvSpPr>
        <p:spPr bwMode="auto">
          <a:xfrm>
            <a:off x="9598550" y="2990856"/>
            <a:ext cx="242831" cy="2428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197" name="Group 1196"/>
          <p:cNvGrpSpPr/>
          <p:nvPr/>
        </p:nvGrpSpPr>
        <p:grpSpPr>
          <a:xfrm>
            <a:off x="9206589" y="3056992"/>
            <a:ext cx="421382" cy="421382"/>
            <a:chOff x="2696514" y="2496211"/>
            <a:chExt cx="591359" cy="591359"/>
          </a:xfrm>
        </p:grpSpPr>
        <p:sp>
          <p:nvSpPr>
            <p:cNvPr id="1198"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9"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0"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1"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2"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3"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4"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5"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6"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7"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8"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9"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0"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1"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2"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3"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214" name="Group 1213"/>
          <p:cNvGrpSpPr/>
          <p:nvPr/>
        </p:nvGrpSpPr>
        <p:grpSpPr>
          <a:xfrm>
            <a:off x="9678907" y="2885265"/>
            <a:ext cx="259496" cy="260686"/>
            <a:chOff x="3162585" y="3176106"/>
            <a:chExt cx="364170" cy="365841"/>
          </a:xfrm>
        </p:grpSpPr>
        <p:sp>
          <p:nvSpPr>
            <p:cNvPr id="1215"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6"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7"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8"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9"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0"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1"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2"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3"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4"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5"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6"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7"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8"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9"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0"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231" name="Group 1230"/>
          <p:cNvGrpSpPr/>
          <p:nvPr/>
        </p:nvGrpSpPr>
        <p:grpSpPr>
          <a:xfrm>
            <a:off x="9676658" y="3797210"/>
            <a:ext cx="379720" cy="378531"/>
            <a:chOff x="3022263" y="3792522"/>
            <a:chExt cx="532891" cy="531221"/>
          </a:xfrm>
        </p:grpSpPr>
        <p:sp>
          <p:nvSpPr>
            <p:cNvPr id="1232"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3"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4"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5"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6"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7"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8"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9"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0"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1"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2"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3"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4"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5"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6"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7"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248" name="Group 1247"/>
          <p:cNvGrpSpPr/>
          <p:nvPr/>
        </p:nvGrpSpPr>
        <p:grpSpPr>
          <a:xfrm>
            <a:off x="9190157" y="3726443"/>
            <a:ext cx="259496" cy="260686"/>
            <a:chOff x="3251122" y="1097998"/>
            <a:chExt cx="364170" cy="365841"/>
          </a:xfrm>
        </p:grpSpPr>
        <p:sp>
          <p:nvSpPr>
            <p:cNvPr id="1249"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0"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1"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2"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3"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4"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5"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6"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7"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8"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9"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0"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1"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2"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3"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4"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265" name="Rectangle 260"/>
          <p:cNvSpPr>
            <a:spLocks noChangeArrowheads="1"/>
          </p:cNvSpPr>
          <p:nvPr/>
        </p:nvSpPr>
        <p:spPr bwMode="auto">
          <a:xfrm>
            <a:off x="10574466" y="3640737"/>
            <a:ext cx="241640"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266" name="Group 1265"/>
          <p:cNvGrpSpPr/>
          <p:nvPr/>
        </p:nvGrpSpPr>
        <p:grpSpPr>
          <a:xfrm>
            <a:off x="10816106" y="3384846"/>
            <a:ext cx="379720" cy="379720"/>
            <a:chOff x="3022263" y="2152087"/>
            <a:chExt cx="532891" cy="532891"/>
          </a:xfrm>
        </p:grpSpPr>
        <p:sp>
          <p:nvSpPr>
            <p:cNvPr id="126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283" name="Rectangle 261"/>
          <p:cNvSpPr>
            <a:spLocks noChangeArrowheads="1"/>
          </p:cNvSpPr>
          <p:nvPr/>
        </p:nvSpPr>
        <p:spPr bwMode="auto">
          <a:xfrm>
            <a:off x="10443297" y="3302626"/>
            <a:ext cx="242831"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4" name="Rectangle 262"/>
          <p:cNvSpPr>
            <a:spLocks noChangeArrowheads="1"/>
          </p:cNvSpPr>
          <p:nvPr/>
        </p:nvSpPr>
        <p:spPr bwMode="auto">
          <a:xfrm>
            <a:off x="10882870" y="2990856"/>
            <a:ext cx="242831" cy="2428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285" name="Group 1284"/>
          <p:cNvGrpSpPr/>
          <p:nvPr/>
        </p:nvGrpSpPr>
        <p:grpSpPr>
          <a:xfrm>
            <a:off x="10490909" y="3056992"/>
            <a:ext cx="421382" cy="421382"/>
            <a:chOff x="2696514" y="2496211"/>
            <a:chExt cx="591359" cy="591359"/>
          </a:xfrm>
        </p:grpSpPr>
        <p:sp>
          <p:nvSpPr>
            <p:cNvPr id="1286"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7"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8"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9"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0"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1"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2"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3"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4"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5"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6"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7"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8"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9"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0"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1"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302" name="Group 1301"/>
          <p:cNvGrpSpPr/>
          <p:nvPr/>
        </p:nvGrpSpPr>
        <p:grpSpPr>
          <a:xfrm>
            <a:off x="10963226" y="2885265"/>
            <a:ext cx="259496" cy="260686"/>
            <a:chOff x="3162585" y="3176106"/>
            <a:chExt cx="364170" cy="365841"/>
          </a:xfrm>
        </p:grpSpPr>
        <p:sp>
          <p:nvSpPr>
            <p:cNvPr id="1303"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4"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5"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6"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7"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8"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9"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0"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1"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2"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3"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4"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5"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6"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7"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8"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319" name="Group 1318"/>
          <p:cNvGrpSpPr/>
          <p:nvPr/>
        </p:nvGrpSpPr>
        <p:grpSpPr>
          <a:xfrm>
            <a:off x="10960978" y="3797210"/>
            <a:ext cx="379720" cy="378531"/>
            <a:chOff x="3022263" y="3792522"/>
            <a:chExt cx="532891" cy="531221"/>
          </a:xfrm>
        </p:grpSpPr>
        <p:sp>
          <p:nvSpPr>
            <p:cNvPr id="1320"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1"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2"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3"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4"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5"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6"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7"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8"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9"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0"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1"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2"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3"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4"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5"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336" name="Group 1335"/>
          <p:cNvGrpSpPr/>
          <p:nvPr/>
        </p:nvGrpSpPr>
        <p:grpSpPr>
          <a:xfrm>
            <a:off x="10474477" y="3726443"/>
            <a:ext cx="259496" cy="260686"/>
            <a:chOff x="3251122" y="1097998"/>
            <a:chExt cx="364170" cy="365841"/>
          </a:xfrm>
        </p:grpSpPr>
        <p:sp>
          <p:nvSpPr>
            <p:cNvPr id="1337"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8"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9"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0"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1"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2"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3"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4"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5"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6"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7"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8"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9"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50"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51"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52"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692" name="Rectangle 691"/>
          <p:cNvSpPr/>
          <p:nvPr/>
        </p:nvSpPr>
        <p:spPr bwMode="auto">
          <a:xfrm>
            <a:off x="269241" y="2647074"/>
            <a:ext cx="5768606" cy="391550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385463"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defRPr/>
            </a:pPr>
            <a: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Open Source R and Python are designed to use only </a:t>
            </a:r>
            <a:b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br>
            <a: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a single thread (processor) at a time</a:t>
            </a:r>
          </a:p>
        </p:txBody>
      </p:sp>
      <p:sp>
        <p:nvSpPr>
          <p:cNvPr id="693" name="Rectangle 692"/>
          <p:cNvSpPr/>
          <p:nvPr/>
        </p:nvSpPr>
        <p:spPr bwMode="auto">
          <a:xfrm>
            <a:off x="6155645" y="2647074"/>
            <a:ext cx="5765076" cy="391550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defRPr/>
            </a:pPr>
            <a: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R and Python work with </a:t>
            </a:r>
            <a:r>
              <a:rPr lang="en-US" sz="1765" b="1">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parallelized algorithms </a:t>
            </a:r>
            <a: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in Machine Learning Services to scale analytics scale-out and scale-up algorithms</a:t>
            </a:r>
          </a:p>
        </p:txBody>
      </p:sp>
      <p:sp>
        <p:nvSpPr>
          <p:cNvPr id="694" name="Rectangle 693"/>
          <p:cNvSpPr/>
          <p:nvPr/>
        </p:nvSpPr>
        <p:spPr bwMode="auto">
          <a:xfrm>
            <a:off x="6155646" y="1543816"/>
            <a:ext cx="5768608" cy="11434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 Services</a:t>
            </a:r>
          </a:p>
        </p:txBody>
      </p:sp>
      <p:sp>
        <p:nvSpPr>
          <p:cNvPr id="695" name="Rectangle 694"/>
          <p:cNvSpPr/>
          <p:nvPr/>
        </p:nvSpPr>
        <p:spPr bwMode="auto">
          <a:xfrm>
            <a:off x="269241" y="1543816"/>
            <a:ext cx="5768606" cy="11434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Source R &amp; Python</a:t>
            </a:r>
          </a:p>
        </p:txBody>
      </p:sp>
    </p:spTree>
    <p:extLst>
      <p:ext uri="{BB962C8B-B14F-4D97-AF65-F5344CB8AC3E}">
        <p14:creationId xmlns:p14="http://schemas.microsoft.com/office/powerpoint/2010/main" val="334488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r>
              <a:rPr lang="en-US" sz="4000" dirty="0">
                <a:solidFill>
                  <a:srgbClr val="FFFF00"/>
                </a:solidFill>
                <a:latin typeface="Arial Black" panose="020B0A04020102020204" pitchFamily="34" charset="0"/>
                <a:cs typeface="Arial" panose="020B0604020202020204" pitchFamily="34" charset="0"/>
              </a:rPr>
              <a:t>SQL Sever Service Based Architecture</a:t>
            </a: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653E03-8F68-413A-9BCF-124CE7EF3EC0}"/>
              </a:ext>
            </a:extLst>
          </p:cNvPr>
          <p:cNvSpPr txBox="1"/>
          <p:nvPr/>
        </p:nvSpPr>
        <p:spPr>
          <a:xfrm>
            <a:off x="6589192" y="3726727"/>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sp>
        <p:nvSpPr>
          <p:cNvPr id="3" name="Rectangle 2">
            <a:extLst>
              <a:ext uri="{FF2B5EF4-FFF2-40B4-BE49-F238E27FC236}">
                <a16:creationId xmlns:a16="http://schemas.microsoft.com/office/drawing/2014/main" id="{A6DF1281-7738-4D93-BEE7-8669FBF0C3A2}"/>
              </a:ext>
            </a:extLst>
          </p:cNvPr>
          <p:cNvSpPr/>
          <p:nvPr/>
        </p:nvSpPr>
        <p:spPr bwMode="auto">
          <a:xfrm>
            <a:off x="769120" y="1165613"/>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3B65A00-8E27-42D8-81B9-2E8914155BB7}"/>
              </a:ext>
            </a:extLst>
          </p:cNvPr>
          <p:cNvSpPr/>
          <p:nvPr/>
        </p:nvSpPr>
        <p:spPr bwMode="auto">
          <a:xfrm>
            <a:off x="4533132" y="2135907"/>
            <a:ext cx="2973938" cy="39230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61A5923-3A09-4A52-BD15-9B7BBC8DE0A9}"/>
              </a:ext>
            </a:extLst>
          </p:cNvPr>
          <p:cNvSpPr/>
          <p:nvPr/>
        </p:nvSpPr>
        <p:spPr bwMode="auto">
          <a:xfrm>
            <a:off x="769120" y="4092279"/>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6F1EB10-AEEE-43A2-9A02-DCD3CC0EF555}"/>
              </a:ext>
            </a:extLst>
          </p:cNvPr>
          <p:cNvSpPr/>
          <p:nvPr/>
        </p:nvSpPr>
        <p:spPr bwMode="auto">
          <a:xfrm>
            <a:off x="8518732" y="4042585"/>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2997D93-049D-4035-BBDF-55C303B44B79}"/>
              </a:ext>
            </a:extLst>
          </p:cNvPr>
          <p:cNvSpPr/>
          <p:nvPr/>
        </p:nvSpPr>
        <p:spPr bwMode="auto">
          <a:xfrm>
            <a:off x="8518732" y="1090126"/>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7A15B5C-A601-42F2-A00D-682ED2E7B31D}"/>
              </a:ext>
            </a:extLst>
          </p:cNvPr>
          <p:cNvSpPr txBox="1"/>
          <p:nvPr/>
        </p:nvSpPr>
        <p:spPr>
          <a:xfrm>
            <a:off x="769119" y="4079335"/>
            <a:ext cx="2972865"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Integration Services</a:t>
            </a:r>
          </a:p>
        </p:txBody>
      </p:sp>
      <p:sp>
        <p:nvSpPr>
          <p:cNvPr id="14" name="TextBox 13">
            <a:extLst>
              <a:ext uri="{FF2B5EF4-FFF2-40B4-BE49-F238E27FC236}">
                <a16:creationId xmlns:a16="http://schemas.microsoft.com/office/drawing/2014/main" id="{9CC559A7-CD16-4716-876E-1E615A2551FA}"/>
              </a:ext>
            </a:extLst>
          </p:cNvPr>
          <p:cNvSpPr txBox="1"/>
          <p:nvPr/>
        </p:nvSpPr>
        <p:spPr>
          <a:xfrm>
            <a:off x="8517659" y="1092460"/>
            <a:ext cx="2973938"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Reporting Services</a:t>
            </a:r>
          </a:p>
        </p:txBody>
      </p:sp>
      <p:sp>
        <p:nvSpPr>
          <p:cNvPr id="15" name="TextBox 14">
            <a:extLst>
              <a:ext uri="{FF2B5EF4-FFF2-40B4-BE49-F238E27FC236}">
                <a16:creationId xmlns:a16="http://schemas.microsoft.com/office/drawing/2014/main" id="{C487A244-618C-4D6B-BC94-D3197C97A92C}"/>
              </a:ext>
            </a:extLst>
          </p:cNvPr>
          <p:cNvSpPr txBox="1"/>
          <p:nvPr/>
        </p:nvSpPr>
        <p:spPr>
          <a:xfrm>
            <a:off x="4533132" y="2110240"/>
            <a:ext cx="2973938" cy="926407"/>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Machine Learning </a:t>
            </a:r>
          </a:p>
          <a:p>
            <a:pPr algn="ctr">
              <a:lnSpc>
                <a:spcPct val="90000"/>
              </a:lnSpc>
              <a:spcAft>
                <a:spcPts val="600"/>
              </a:spcAft>
            </a:pPr>
            <a:r>
              <a:rPr lang="en-US" sz="2000" b="1" dirty="0">
                <a:solidFill>
                  <a:schemeClr val="bg1"/>
                </a:solidFill>
              </a:rPr>
              <a:t>Services</a:t>
            </a:r>
          </a:p>
        </p:txBody>
      </p:sp>
      <p:sp>
        <p:nvSpPr>
          <p:cNvPr id="16" name="TextBox 15">
            <a:extLst>
              <a:ext uri="{FF2B5EF4-FFF2-40B4-BE49-F238E27FC236}">
                <a16:creationId xmlns:a16="http://schemas.microsoft.com/office/drawing/2014/main" id="{80F7A886-950B-4DFB-8543-204EA8E89C4B}"/>
              </a:ext>
            </a:extLst>
          </p:cNvPr>
          <p:cNvSpPr txBox="1"/>
          <p:nvPr/>
        </p:nvSpPr>
        <p:spPr>
          <a:xfrm>
            <a:off x="762743" y="1117613"/>
            <a:ext cx="2973938"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Database Services</a:t>
            </a:r>
          </a:p>
        </p:txBody>
      </p:sp>
      <p:sp>
        <p:nvSpPr>
          <p:cNvPr id="17" name="TextBox 16">
            <a:extLst>
              <a:ext uri="{FF2B5EF4-FFF2-40B4-BE49-F238E27FC236}">
                <a16:creationId xmlns:a16="http://schemas.microsoft.com/office/drawing/2014/main" id="{54BE05FA-3920-4554-96EB-9EC2A279BD32}"/>
              </a:ext>
            </a:extLst>
          </p:cNvPr>
          <p:cNvSpPr txBox="1"/>
          <p:nvPr/>
        </p:nvSpPr>
        <p:spPr>
          <a:xfrm>
            <a:off x="8527029" y="4042585"/>
            <a:ext cx="2955198"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Analysis Services</a:t>
            </a:r>
          </a:p>
        </p:txBody>
      </p:sp>
      <p:sp>
        <p:nvSpPr>
          <p:cNvPr id="18" name="TextBox 17">
            <a:extLst>
              <a:ext uri="{FF2B5EF4-FFF2-40B4-BE49-F238E27FC236}">
                <a16:creationId xmlns:a16="http://schemas.microsoft.com/office/drawing/2014/main" id="{D9BE69A4-AC62-4DFC-BFDE-B4297EFE7C55}"/>
              </a:ext>
            </a:extLst>
          </p:cNvPr>
          <p:cNvSpPr txBox="1"/>
          <p:nvPr/>
        </p:nvSpPr>
        <p:spPr>
          <a:xfrm>
            <a:off x="733289" y="4722308"/>
            <a:ext cx="3162170" cy="14126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First Class ETL</a:t>
            </a:r>
          </a:p>
          <a:p>
            <a:pPr marL="342900" indent="-342900">
              <a:lnSpc>
                <a:spcPct val="90000"/>
              </a:lnSpc>
              <a:spcAft>
                <a:spcPts val="600"/>
              </a:spcAft>
              <a:buFont typeface="Arial" panose="020B0604020202020204" pitchFamily="34" charset="0"/>
              <a:buChar char="•"/>
            </a:pPr>
            <a:r>
              <a:rPr lang="en-US" sz="1600" b="1" dirty="0">
                <a:solidFill>
                  <a:schemeClr val="bg1"/>
                </a:solidFill>
              </a:rPr>
              <a:t>Cross Platform Data</a:t>
            </a:r>
          </a:p>
          <a:p>
            <a:pPr marL="342900" indent="-342900">
              <a:lnSpc>
                <a:spcPct val="90000"/>
              </a:lnSpc>
              <a:spcAft>
                <a:spcPts val="600"/>
              </a:spcAft>
              <a:buFont typeface="Arial" panose="020B0604020202020204" pitchFamily="34" charset="0"/>
              <a:buChar char="•"/>
            </a:pPr>
            <a:r>
              <a:rPr lang="en-US" sz="1600" b="1" dirty="0">
                <a:solidFill>
                  <a:schemeClr val="bg1"/>
                </a:solidFill>
              </a:rPr>
              <a:t>Powerful Developer Tools</a:t>
            </a:r>
          </a:p>
          <a:p>
            <a:pPr marL="342900" indent="-342900">
              <a:lnSpc>
                <a:spcPct val="90000"/>
              </a:lnSpc>
              <a:spcAft>
                <a:spcPts val="600"/>
              </a:spcAft>
              <a:buFont typeface="Arial" panose="020B0604020202020204" pitchFamily="34" charset="0"/>
              <a:buChar char="•"/>
            </a:pPr>
            <a:r>
              <a:rPr lang="en-US" sz="1600" b="1" dirty="0">
                <a:solidFill>
                  <a:schemeClr val="bg1"/>
                </a:solidFill>
              </a:rPr>
              <a:t>Integrated ETL Catalog</a:t>
            </a:r>
          </a:p>
        </p:txBody>
      </p:sp>
      <p:sp>
        <p:nvSpPr>
          <p:cNvPr id="19" name="TextBox 18">
            <a:extLst>
              <a:ext uri="{FF2B5EF4-FFF2-40B4-BE49-F238E27FC236}">
                <a16:creationId xmlns:a16="http://schemas.microsoft.com/office/drawing/2014/main" id="{F220F072-C654-4EDC-966E-44B912FA9EA9}"/>
              </a:ext>
            </a:extLst>
          </p:cNvPr>
          <p:cNvSpPr txBox="1"/>
          <p:nvPr/>
        </p:nvSpPr>
        <p:spPr>
          <a:xfrm>
            <a:off x="762743" y="1675355"/>
            <a:ext cx="2131033" cy="2009781"/>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T-SQL</a:t>
            </a:r>
          </a:p>
          <a:p>
            <a:pPr marL="342900" indent="-342900">
              <a:lnSpc>
                <a:spcPct val="90000"/>
              </a:lnSpc>
              <a:spcAft>
                <a:spcPts val="600"/>
              </a:spcAft>
              <a:buFont typeface="Arial" panose="020B0604020202020204" pitchFamily="34" charset="0"/>
              <a:buChar char="•"/>
            </a:pPr>
            <a:r>
              <a:rPr lang="en-US" sz="1600" b="1" dirty="0">
                <a:solidFill>
                  <a:schemeClr val="bg1"/>
                </a:solidFill>
              </a:rPr>
              <a:t>SQL Agent</a:t>
            </a:r>
          </a:p>
          <a:p>
            <a:pPr marL="342900" indent="-342900">
              <a:lnSpc>
                <a:spcPct val="90000"/>
              </a:lnSpc>
              <a:spcAft>
                <a:spcPts val="600"/>
              </a:spcAft>
              <a:buFont typeface="Arial" panose="020B0604020202020204" pitchFamily="34" charset="0"/>
              <a:buChar char="•"/>
            </a:pPr>
            <a:r>
              <a:rPr lang="en-US" sz="1600" b="1" dirty="0">
                <a:solidFill>
                  <a:schemeClr val="bg1"/>
                </a:solidFill>
              </a:rPr>
              <a:t>Linked Servers</a:t>
            </a:r>
          </a:p>
          <a:p>
            <a:pPr marL="342900" indent="-342900">
              <a:lnSpc>
                <a:spcPct val="90000"/>
              </a:lnSpc>
              <a:spcAft>
                <a:spcPts val="600"/>
              </a:spcAft>
              <a:buFont typeface="Arial" panose="020B0604020202020204" pitchFamily="34" charset="0"/>
              <a:buChar char="•"/>
            </a:pPr>
            <a:r>
              <a:rPr lang="en-US" sz="1600" b="1" dirty="0">
                <a:solidFill>
                  <a:schemeClr val="bg1"/>
                </a:solidFill>
              </a:rPr>
              <a:t>Integrated AD</a:t>
            </a:r>
          </a:p>
          <a:p>
            <a:pPr marL="342900" indent="-342900">
              <a:lnSpc>
                <a:spcPct val="90000"/>
              </a:lnSpc>
              <a:spcAft>
                <a:spcPts val="600"/>
              </a:spcAft>
              <a:buFont typeface="Arial" panose="020B0604020202020204" pitchFamily="34" charset="0"/>
              <a:buChar char="•"/>
            </a:pPr>
            <a:r>
              <a:rPr lang="en-US" sz="1600" b="1" dirty="0">
                <a:solidFill>
                  <a:schemeClr val="bg1"/>
                </a:solidFill>
              </a:rPr>
              <a:t>Encryption</a:t>
            </a:r>
          </a:p>
          <a:p>
            <a:pPr marL="342900" indent="-342900">
              <a:lnSpc>
                <a:spcPct val="90000"/>
              </a:lnSpc>
              <a:spcAft>
                <a:spcPts val="600"/>
              </a:spcAft>
              <a:buFont typeface="Arial" panose="020B0604020202020204" pitchFamily="34" charset="0"/>
              <a:buChar char="•"/>
            </a:pPr>
            <a:r>
              <a:rPr lang="en-US" sz="1600" b="1" dirty="0">
                <a:solidFill>
                  <a:schemeClr val="bg1"/>
                </a:solidFill>
              </a:rPr>
              <a:t>High Availability</a:t>
            </a:r>
          </a:p>
        </p:txBody>
      </p:sp>
      <p:sp>
        <p:nvSpPr>
          <p:cNvPr id="20" name="TextBox 19">
            <a:extLst>
              <a:ext uri="{FF2B5EF4-FFF2-40B4-BE49-F238E27FC236}">
                <a16:creationId xmlns:a16="http://schemas.microsoft.com/office/drawing/2014/main" id="{E32AF2EA-3590-4E7A-8693-565F7123A38E}"/>
              </a:ext>
            </a:extLst>
          </p:cNvPr>
          <p:cNvSpPr txBox="1"/>
          <p:nvPr/>
        </p:nvSpPr>
        <p:spPr>
          <a:xfrm>
            <a:off x="4457441" y="3036647"/>
            <a:ext cx="3162170" cy="274228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In Database R and Python Compilation</a:t>
            </a:r>
          </a:p>
          <a:p>
            <a:pPr marL="342900" indent="-342900">
              <a:lnSpc>
                <a:spcPct val="90000"/>
              </a:lnSpc>
              <a:spcAft>
                <a:spcPts val="600"/>
              </a:spcAft>
              <a:buFont typeface="Arial" panose="020B0604020202020204" pitchFamily="34" charset="0"/>
              <a:buChar char="•"/>
            </a:pPr>
            <a:r>
              <a:rPr lang="en-US" sz="1600" b="1" dirty="0">
                <a:solidFill>
                  <a:schemeClr val="bg1"/>
                </a:solidFill>
              </a:rPr>
              <a:t>Commercial Scalable Libraries for Analysis and ML</a:t>
            </a:r>
          </a:p>
          <a:p>
            <a:pPr marL="342900" indent="-342900">
              <a:lnSpc>
                <a:spcPct val="90000"/>
              </a:lnSpc>
              <a:spcAft>
                <a:spcPts val="600"/>
              </a:spcAft>
              <a:buFont typeface="Arial" panose="020B0604020202020204" pitchFamily="34" charset="0"/>
              <a:buChar char="•"/>
            </a:pPr>
            <a:r>
              <a:rPr lang="en-US" sz="1600" b="1" dirty="0">
                <a:solidFill>
                  <a:schemeClr val="bg1"/>
                </a:solidFill>
              </a:rPr>
              <a:t>Leverages Full SQL Server Features</a:t>
            </a:r>
          </a:p>
          <a:p>
            <a:pPr marL="342900" indent="-342900">
              <a:lnSpc>
                <a:spcPct val="90000"/>
              </a:lnSpc>
              <a:spcAft>
                <a:spcPts val="600"/>
              </a:spcAft>
              <a:buFont typeface="Arial" panose="020B0604020202020204" pitchFamily="34" charset="0"/>
              <a:buChar char="•"/>
            </a:pPr>
            <a:r>
              <a:rPr lang="en-US" sz="1600" b="1" dirty="0">
                <a:solidFill>
                  <a:schemeClr val="bg1"/>
                </a:solidFill>
              </a:rPr>
              <a:t>Operationalization Support (SQL Agent, Stored Procedures, Store Models)</a:t>
            </a:r>
          </a:p>
        </p:txBody>
      </p:sp>
      <p:sp>
        <p:nvSpPr>
          <p:cNvPr id="21" name="TextBox 20">
            <a:extLst>
              <a:ext uri="{FF2B5EF4-FFF2-40B4-BE49-F238E27FC236}">
                <a16:creationId xmlns:a16="http://schemas.microsoft.com/office/drawing/2014/main" id="{47850825-9C96-47B4-BA1C-5DE8AB94F5FF}"/>
              </a:ext>
            </a:extLst>
          </p:cNvPr>
          <p:cNvSpPr txBox="1"/>
          <p:nvPr/>
        </p:nvSpPr>
        <p:spPr>
          <a:xfrm>
            <a:off x="8482900" y="1578076"/>
            <a:ext cx="3162170" cy="22313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Operational Reporting</a:t>
            </a:r>
          </a:p>
          <a:p>
            <a:pPr marL="342900" indent="-342900">
              <a:lnSpc>
                <a:spcPct val="90000"/>
              </a:lnSpc>
              <a:spcAft>
                <a:spcPts val="600"/>
              </a:spcAft>
              <a:buFont typeface="Arial" panose="020B0604020202020204" pitchFamily="34" charset="0"/>
              <a:buChar char="•"/>
            </a:pPr>
            <a:r>
              <a:rPr lang="en-US" sz="1600" b="1" dirty="0">
                <a:solidFill>
                  <a:schemeClr val="bg1"/>
                </a:solidFill>
              </a:rPr>
              <a:t>SQL Server Integration</a:t>
            </a:r>
          </a:p>
          <a:p>
            <a:pPr marL="342900" indent="-342900">
              <a:lnSpc>
                <a:spcPct val="90000"/>
              </a:lnSpc>
              <a:spcAft>
                <a:spcPts val="600"/>
              </a:spcAft>
              <a:buFont typeface="Arial" panose="020B0604020202020204" pitchFamily="34" charset="0"/>
              <a:buChar char="•"/>
            </a:pPr>
            <a:r>
              <a:rPr lang="en-US" sz="1600" b="1" dirty="0">
                <a:solidFill>
                  <a:schemeClr val="bg1"/>
                </a:solidFill>
              </a:rPr>
              <a:t>Mobile Support</a:t>
            </a:r>
          </a:p>
          <a:p>
            <a:pPr marL="342900" indent="-342900">
              <a:lnSpc>
                <a:spcPct val="90000"/>
              </a:lnSpc>
              <a:spcAft>
                <a:spcPts val="600"/>
              </a:spcAft>
              <a:buFont typeface="Arial" panose="020B0604020202020204" pitchFamily="34" charset="0"/>
              <a:buChar char="•"/>
            </a:pPr>
            <a:r>
              <a:rPr lang="en-US" sz="1600" b="1" dirty="0">
                <a:solidFill>
                  <a:schemeClr val="bg1"/>
                </a:solidFill>
              </a:rPr>
              <a:t>Automated Delivery</a:t>
            </a:r>
          </a:p>
          <a:p>
            <a:pPr marL="342900" indent="-342900">
              <a:lnSpc>
                <a:spcPct val="90000"/>
              </a:lnSpc>
              <a:spcAft>
                <a:spcPts val="600"/>
              </a:spcAft>
              <a:buFont typeface="Arial" panose="020B0604020202020204" pitchFamily="34" charset="0"/>
              <a:buChar char="•"/>
            </a:pPr>
            <a:r>
              <a:rPr lang="en-US" sz="1600" b="1" dirty="0">
                <a:solidFill>
                  <a:schemeClr val="bg1"/>
                </a:solidFill>
              </a:rPr>
              <a:t>Rich Functionality</a:t>
            </a:r>
          </a:p>
          <a:p>
            <a:pPr marL="342900" indent="-342900">
              <a:lnSpc>
                <a:spcPct val="90000"/>
              </a:lnSpc>
              <a:spcAft>
                <a:spcPts val="600"/>
              </a:spcAft>
              <a:buFont typeface="Arial" panose="020B0604020202020204" pitchFamily="34" charset="0"/>
              <a:buChar char="•"/>
            </a:pPr>
            <a:r>
              <a:rPr lang="en-US" sz="1600" b="1" dirty="0">
                <a:solidFill>
                  <a:schemeClr val="bg1"/>
                </a:solidFill>
              </a:rPr>
              <a:t>SS EE Power BI Report Server</a:t>
            </a:r>
          </a:p>
        </p:txBody>
      </p:sp>
      <p:sp>
        <p:nvSpPr>
          <p:cNvPr id="22" name="TextBox 21">
            <a:extLst>
              <a:ext uri="{FF2B5EF4-FFF2-40B4-BE49-F238E27FC236}">
                <a16:creationId xmlns:a16="http://schemas.microsoft.com/office/drawing/2014/main" id="{060DD0EB-BDBE-4332-893C-AA7FE7DDD0D6}"/>
              </a:ext>
            </a:extLst>
          </p:cNvPr>
          <p:cNvSpPr txBox="1"/>
          <p:nvPr/>
        </p:nvSpPr>
        <p:spPr>
          <a:xfrm>
            <a:off x="8423543" y="4573577"/>
            <a:ext cx="3162170" cy="17112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Analytic Reporting Support</a:t>
            </a:r>
          </a:p>
          <a:p>
            <a:pPr marL="342900" indent="-342900">
              <a:lnSpc>
                <a:spcPct val="90000"/>
              </a:lnSpc>
              <a:spcAft>
                <a:spcPts val="600"/>
              </a:spcAft>
              <a:buFont typeface="Arial" panose="020B0604020202020204" pitchFamily="34" charset="0"/>
              <a:buChar char="•"/>
            </a:pPr>
            <a:r>
              <a:rPr lang="en-US" sz="1600" b="1" dirty="0">
                <a:solidFill>
                  <a:schemeClr val="bg1"/>
                </a:solidFill>
              </a:rPr>
              <a:t>In-Memory Tabular Model</a:t>
            </a:r>
          </a:p>
          <a:p>
            <a:pPr marL="342900" indent="-342900">
              <a:lnSpc>
                <a:spcPct val="90000"/>
              </a:lnSpc>
              <a:spcAft>
                <a:spcPts val="600"/>
              </a:spcAft>
              <a:buFont typeface="Arial" panose="020B0604020202020204" pitchFamily="34" charset="0"/>
              <a:buChar char="•"/>
            </a:pPr>
            <a:r>
              <a:rPr lang="en-US" sz="1600" b="1" dirty="0">
                <a:solidFill>
                  <a:schemeClr val="bg1"/>
                </a:solidFill>
              </a:rPr>
              <a:t>Multidimensional Cubes</a:t>
            </a:r>
          </a:p>
          <a:p>
            <a:pPr marL="342900" indent="-342900">
              <a:lnSpc>
                <a:spcPct val="90000"/>
              </a:lnSpc>
              <a:spcAft>
                <a:spcPts val="600"/>
              </a:spcAft>
              <a:buFont typeface="Arial" panose="020B0604020202020204" pitchFamily="34" charset="0"/>
              <a:buChar char="•"/>
            </a:pPr>
            <a:r>
              <a:rPr lang="en-US" sz="1600" b="1" dirty="0">
                <a:solidFill>
                  <a:schemeClr val="bg1"/>
                </a:solidFill>
              </a:rPr>
              <a:t>Ideal for Power BI</a:t>
            </a:r>
          </a:p>
          <a:p>
            <a:pPr marL="342900" indent="-342900">
              <a:lnSpc>
                <a:spcPct val="90000"/>
              </a:lnSpc>
              <a:spcAft>
                <a:spcPts val="600"/>
              </a:spcAft>
              <a:buFont typeface="Arial" panose="020B0604020202020204" pitchFamily="34" charset="0"/>
              <a:buChar char="•"/>
            </a:pPr>
            <a:endParaRPr lang="en-US" sz="1600" b="1" dirty="0">
              <a:solidFill>
                <a:schemeClr val="bg1"/>
              </a:solidFill>
            </a:endParaRPr>
          </a:p>
        </p:txBody>
      </p:sp>
      <p:pic>
        <p:nvPicPr>
          <p:cNvPr id="24" name="Picture 23">
            <a:extLst>
              <a:ext uri="{FF2B5EF4-FFF2-40B4-BE49-F238E27FC236}">
                <a16:creationId xmlns:a16="http://schemas.microsoft.com/office/drawing/2014/main" id="{9E531970-F67A-4231-B16B-0E8B55614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912" y="2506330"/>
            <a:ext cx="470776" cy="500572"/>
          </a:xfrm>
          <a:prstGeom prst="rect">
            <a:avLst/>
          </a:prstGeom>
        </p:spPr>
      </p:pic>
      <p:sp>
        <p:nvSpPr>
          <p:cNvPr id="25" name="Rectangle 24">
            <a:extLst>
              <a:ext uri="{FF2B5EF4-FFF2-40B4-BE49-F238E27FC236}">
                <a16:creationId xmlns:a16="http://schemas.microsoft.com/office/drawing/2014/main" id="{E6EEF68C-CE87-4FCE-B87C-3A3EEF3D9672}"/>
              </a:ext>
            </a:extLst>
          </p:cNvPr>
          <p:cNvSpPr/>
          <p:nvPr/>
        </p:nvSpPr>
        <p:spPr>
          <a:xfrm>
            <a:off x="4457441" y="6429390"/>
            <a:ext cx="3245889" cy="369332"/>
          </a:xfrm>
          <a:prstGeom prst="rect">
            <a:avLst/>
          </a:prstGeom>
        </p:spPr>
        <p:txBody>
          <a:bodyPr wrap="none">
            <a:spAutoFit/>
          </a:bodyPr>
          <a:lstStyle/>
          <a:p>
            <a:r>
              <a:rPr lang="en-US" sz="1200" dirty="0">
                <a:hlinkClick r:id="rId4"/>
              </a:rPr>
              <a:t>http://cliparting.com/free-baby-clip-art-4224</a:t>
            </a:r>
            <a:r>
              <a:rPr lang="en-US" dirty="0"/>
              <a:t>/</a:t>
            </a:r>
          </a:p>
        </p:txBody>
      </p:sp>
      <p:sp>
        <p:nvSpPr>
          <p:cNvPr id="2" name="Rectangle 1">
            <a:extLst>
              <a:ext uri="{FF2B5EF4-FFF2-40B4-BE49-F238E27FC236}">
                <a16:creationId xmlns:a16="http://schemas.microsoft.com/office/drawing/2014/main" id="{BA432FAC-32B9-4F05-BB73-09BC128236C5}"/>
              </a:ext>
            </a:extLst>
          </p:cNvPr>
          <p:cNvSpPr/>
          <p:nvPr/>
        </p:nvSpPr>
        <p:spPr bwMode="auto">
          <a:xfrm>
            <a:off x="671632" y="942975"/>
            <a:ext cx="3162170" cy="286648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876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41114" y="1189812"/>
          <a:ext cx="3085215" cy="604160"/>
        </p:xfrm>
        <a:graphic>
          <a:graphicData uri="http://schemas.openxmlformats.org/drawingml/2006/table">
            <a:tbl>
              <a:tblPr firstRow="1">
                <a:tableStyleId>{5C22544A-7EE6-4342-B048-85BDC9FD1C3A}</a:tableStyleId>
              </a:tblPr>
              <a:tblGrid>
                <a:gridCol w="3085215">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Variable selection</a:t>
                      </a:r>
                    </a:p>
                  </a:txBody>
                  <a:tcPr marL="89630" marR="89630" marT="44814" marB="448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Stepwise Regression</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41113" y="1906095"/>
          <a:ext cx="3085216" cy="876643"/>
        </p:xfrm>
        <a:graphic>
          <a:graphicData uri="http://schemas.openxmlformats.org/drawingml/2006/table">
            <a:tbl>
              <a:tblPr firstRow="1">
                <a:tableStyleId>{5C22544A-7EE6-4342-B048-85BDC9FD1C3A}</a:tableStyleId>
              </a:tblPr>
              <a:tblGrid>
                <a:gridCol w="3085216">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Simulation</a:t>
                      </a:r>
                    </a:p>
                  </a:txBody>
                  <a:tcPr marL="89630" marR="89630" marT="44814" marB="4481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Simulation (e.g. Monte Carlo)</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Parallel random number generation </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41113" y="2894861"/>
          <a:ext cx="3085216" cy="604160"/>
        </p:xfrm>
        <a:graphic>
          <a:graphicData uri="http://schemas.openxmlformats.org/drawingml/2006/table">
            <a:tbl>
              <a:tblPr firstRow="1">
                <a:tableStyleId>{5C22544A-7EE6-4342-B048-85BDC9FD1C3A}</a:tableStyleId>
              </a:tblPr>
              <a:tblGrid>
                <a:gridCol w="3085216">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Cluster analysis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K-Means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41113" y="3611143"/>
          <a:ext cx="3085216" cy="1421609"/>
        </p:xfrm>
        <a:graphic>
          <a:graphicData uri="http://schemas.openxmlformats.org/drawingml/2006/table">
            <a:tbl>
              <a:tblPr firstRow="1">
                <a:tableStyleId>{5C22544A-7EE6-4342-B048-85BDC9FD1C3A}</a:tableStyleId>
              </a:tblPr>
              <a:tblGrid>
                <a:gridCol w="3085216">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Classification</a:t>
                      </a:r>
                    </a:p>
                  </a:txBody>
                  <a:tcPr marL="89630" marR="89630" marT="44814" marB="448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Decision Trees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Decision Forests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Gradient Boosted Decision Trees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1677655"/>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Naïve Bayes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nvPr>
        </p:nvGraphicFramePr>
        <p:xfrm>
          <a:off x="8741113" y="5144874"/>
          <a:ext cx="3085216" cy="1438408"/>
        </p:xfrm>
        <a:graphic>
          <a:graphicData uri="http://schemas.openxmlformats.org/drawingml/2006/table">
            <a:tbl>
              <a:tblPr firstRow="1">
                <a:tableStyleId>{5C22544A-7EE6-4342-B048-85BDC9FD1C3A}</a:tableStyleId>
              </a:tblPr>
              <a:tblGrid>
                <a:gridCol w="3085216">
                  <a:extLst>
                    <a:ext uri="{9D8B030D-6E8A-4147-A177-3AD203B41FA5}">
                      <a16:colId xmlns:a16="http://schemas.microsoft.com/office/drawing/2014/main" val="1509356709"/>
                    </a:ext>
                  </a:extLst>
                </a:gridCol>
              </a:tblGrid>
              <a:tr h="33559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Custom parallel</a:t>
                      </a:r>
                    </a:p>
                  </a:txBody>
                  <a:tcPr marL="89630" marR="89630" marT="44814" marB="448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570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rxDataStep</a:t>
                      </a:r>
                      <a:endPar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endParaRP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570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rxExec</a:t>
                      </a:r>
                      <a:endPar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endParaRP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r h="27570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rxExecBy</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 – </a:t>
                      </a: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groupby</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/many-models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1677655"/>
                  </a:ext>
                </a:extLst>
              </a:tr>
              <a:tr h="27570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PEMA-R API custom algorithms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5608941"/>
                  </a:ext>
                </a:extLst>
              </a:tr>
            </a:tbl>
          </a:graphicData>
        </a:graphic>
      </p:graphicFrame>
      <p:sp>
        <p:nvSpPr>
          <p:cNvPr id="2" name="Title 1"/>
          <p:cNvSpPr>
            <a:spLocks noGrp="1"/>
          </p:cNvSpPr>
          <p:nvPr>
            <p:ph type="title"/>
          </p:nvPr>
        </p:nvSpPr>
        <p:spPr/>
        <p:txBody>
          <a:bodyPr/>
          <a:lstStyle/>
          <a:p>
            <a:r>
              <a:rPr lang="en-US" sz="4313" err="1"/>
              <a:t>RevoScaleR</a:t>
            </a:r>
            <a:r>
              <a:rPr lang="en-US" sz="4313"/>
              <a:t> Library: Parallel, distributed algorithms</a:t>
            </a:r>
          </a:p>
        </p:txBody>
      </p:sp>
      <p:sp>
        <p:nvSpPr>
          <p:cNvPr id="9" name="Rectangle 8"/>
          <p:cNvSpPr/>
          <p:nvPr/>
        </p:nvSpPr>
        <p:spPr>
          <a:xfrm>
            <a:off x="204875" y="1755283"/>
            <a:ext cx="3859706" cy="1542661"/>
          </a:xfrm>
          <a:prstGeom prst="rect">
            <a:avLst/>
          </a:prstGeom>
          <a:noFill/>
          <a:ln>
            <a:noFill/>
          </a:ln>
        </p:spPr>
        <p:style>
          <a:lnRef idx="2">
            <a:schemeClr val="dk1"/>
          </a:lnRef>
          <a:fillRef idx="1">
            <a:schemeClr val="lt1"/>
          </a:fillRef>
          <a:effectRef idx="0">
            <a:schemeClr val="dk1"/>
          </a:effectRef>
          <a:fontRef idx="minor">
            <a:schemeClr val="dk1"/>
          </a:fontRef>
        </p:style>
        <p:txBody>
          <a:bodyPr lIns="121869" tIns="60934" rIns="121869" bIns="60934" rtlCol="0" anchor="t"/>
          <a:lstStyle/>
          <a:p>
            <a:pPr marL="380814" indent="-380814" defTabSz="914367">
              <a:buFont typeface="Wingdings" charset="2"/>
              <a:buChar char="§"/>
              <a:defRPr/>
            </a:pPr>
            <a:endParaRPr lang="en-US" sz="1200">
              <a:solidFill>
                <a:srgbClr val="505050"/>
              </a:solidFill>
              <a:latin typeface="Segoe UI Semilight"/>
            </a:endParaRPr>
          </a:p>
        </p:txBody>
      </p:sp>
      <p:sp>
        <p:nvSpPr>
          <p:cNvPr id="13" name="Rectangle 12"/>
          <p:cNvSpPr/>
          <p:nvPr/>
        </p:nvSpPr>
        <p:spPr>
          <a:xfrm>
            <a:off x="4428948" y="1755283"/>
            <a:ext cx="3577562" cy="1091893"/>
          </a:xfrm>
          <a:prstGeom prst="rect">
            <a:avLst/>
          </a:prstGeom>
          <a:noFill/>
          <a:ln>
            <a:noFill/>
          </a:ln>
        </p:spPr>
        <p:style>
          <a:lnRef idx="2">
            <a:schemeClr val="dk1"/>
          </a:lnRef>
          <a:fillRef idx="1">
            <a:schemeClr val="lt1"/>
          </a:fillRef>
          <a:effectRef idx="0">
            <a:schemeClr val="dk1"/>
          </a:effectRef>
          <a:fontRef idx="minor">
            <a:schemeClr val="dk1"/>
          </a:fontRef>
        </p:style>
        <p:txBody>
          <a:bodyPr lIns="121869" tIns="60934" rIns="121869" bIns="60934" rtlCol="0" anchor="t"/>
          <a:lstStyle/>
          <a:p>
            <a:pPr marL="380814" indent="-380814" defTabSz="914367">
              <a:buFont typeface="Wingdings" charset="2"/>
              <a:buChar char="§"/>
              <a:defRPr/>
            </a:pPr>
            <a:endParaRPr lang="en-US" sz="1200">
              <a:solidFill>
                <a:srgbClr val="505050"/>
              </a:solidFill>
              <a:latin typeface="Segoe UI Semilight"/>
            </a:endParaRPr>
          </a:p>
        </p:txBody>
      </p:sp>
      <p:sp>
        <p:nvSpPr>
          <p:cNvPr id="18" name="Rectangle 17"/>
          <p:cNvSpPr/>
          <p:nvPr/>
        </p:nvSpPr>
        <p:spPr>
          <a:xfrm>
            <a:off x="4428944" y="2990089"/>
            <a:ext cx="3758134" cy="694406"/>
          </a:xfrm>
          <a:prstGeom prst="rect">
            <a:avLst/>
          </a:prstGeom>
          <a:noFill/>
          <a:ln>
            <a:noFill/>
          </a:ln>
        </p:spPr>
        <p:style>
          <a:lnRef idx="2">
            <a:schemeClr val="dk1"/>
          </a:lnRef>
          <a:fillRef idx="1">
            <a:schemeClr val="lt1"/>
          </a:fillRef>
          <a:effectRef idx="0">
            <a:schemeClr val="dk1"/>
          </a:effectRef>
          <a:fontRef idx="minor">
            <a:schemeClr val="dk1"/>
          </a:fontRef>
        </p:style>
        <p:txBody>
          <a:bodyPr lIns="121869" tIns="60934" rIns="121869" bIns="60934" rtlCol="0" anchor="t"/>
          <a:lstStyle/>
          <a:p>
            <a:pPr marL="380814" indent="-380814" defTabSz="914367">
              <a:buFont typeface="Wingdings" charset="2"/>
              <a:buChar char="§"/>
              <a:defRPr/>
            </a:pPr>
            <a:endParaRPr lang="en-US" sz="1200">
              <a:solidFill>
                <a:srgbClr val="505050"/>
              </a:solidFill>
              <a:latin typeface="Segoe UI Semilight"/>
            </a:endParaRPr>
          </a:p>
        </p:txBody>
      </p:sp>
      <p:sp>
        <p:nvSpPr>
          <p:cNvPr id="43" name="Rectangle 42"/>
          <p:cNvSpPr/>
          <p:nvPr/>
        </p:nvSpPr>
        <p:spPr>
          <a:xfrm>
            <a:off x="8505807" y="2000622"/>
            <a:ext cx="4164419" cy="4316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69" tIns="60934" rIns="121869" bIns="60934" rtlCol="0" anchor="t"/>
          <a:lstStyle/>
          <a:p>
            <a:pPr marL="380814" indent="-380814" defTabSz="914367">
              <a:buFont typeface="Wingdings" charset="2"/>
              <a:buChar char="§"/>
              <a:defRPr/>
            </a:pPr>
            <a:endParaRPr lang="en-US" sz="1200">
              <a:solidFill>
                <a:srgbClr val="505050"/>
              </a:solidFill>
              <a:latin typeface="Segoe UI Semilight"/>
            </a:endParaRPr>
          </a:p>
        </p:txBody>
      </p:sp>
      <p:pic>
        <p:nvPicPr>
          <p:cNvPr id="3" name="tmp12D4">
            <a:hlinkClick r:id="" action="ppaction://media"/>
          </p:cNvPr>
          <p:cNvPicPr>
            <a:picLocks noChangeAspect="1"/>
          </p:cNvPicPr>
          <p:nvPr>
            <a:videoFile r:link="rId4"/>
            <p:custDataLst>
              <p:custData r:id="rId5"/>
              <p:tags r:id="rId6"/>
            </p:custDataLst>
            <p:extLst>
              <p:ext uri="{DAA4B4D4-6D71-4841-9C94-3DE7FCFB9230}">
                <p14:media xmlns:p14="http://schemas.microsoft.com/office/powerpoint/2010/main" r:embed="rId3"/>
              </p:ext>
            </p:extLst>
          </p:nvPr>
        </p:nvPicPr>
        <p:blipFill>
          <a:blip r:embed="rId9"/>
          <a:stretch>
            <a:fillRect/>
          </a:stretch>
        </p:blipFill>
        <p:spPr>
          <a:xfrm>
            <a:off x="11867474" y="100563"/>
            <a:ext cx="224074" cy="224074"/>
          </a:xfrm>
          <a:prstGeom prst="rect">
            <a:avLst/>
          </a:prstGeom>
        </p:spPr>
      </p:pic>
      <p:graphicFrame>
        <p:nvGraphicFramePr>
          <p:cNvPr id="4" name="Table 3"/>
          <p:cNvGraphicFramePr>
            <a:graphicFrameLocks noGrp="1"/>
          </p:cNvGraphicFramePr>
          <p:nvPr>
            <p:extLst/>
          </p:nvPr>
        </p:nvGraphicFramePr>
        <p:xfrm>
          <a:off x="354835" y="1189812"/>
          <a:ext cx="3649382" cy="2135803"/>
        </p:xfrm>
        <a:graphic>
          <a:graphicData uri="http://schemas.openxmlformats.org/drawingml/2006/table">
            <a:tbl>
              <a:tblPr firstRow="1">
                <a:tableStyleId>{5C22544A-7EE6-4342-B048-85BDC9FD1C3A}</a:tableStyleId>
              </a:tblPr>
              <a:tblGrid>
                <a:gridCol w="3649382">
                  <a:extLst>
                    <a:ext uri="{9D8B030D-6E8A-4147-A177-3AD203B41FA5}">
                      <a16:colId xmlns:a16="http://schemas.microsoft.com/office/drawing/2014/main" val="1509356709"/>
                    </a:ext>
                  </a:extLst>
                </a:gridCol>
              </a:tblGrid>
              <a:tr h="334829">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Data step</a:t>
                      </a:r>
                    </a:p>
                  </a:txBody>
                  <a:tcPr marL="89630" marR="89630" marT="44814" marB="448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Data import – Delimited, Fixed, SAS, SPSS, </a:t>
                      </a:r>
                      <a:r>
                        <a:rPr lang="en-US" sz="1100"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OBDC</a:t>
                      </a:r>
                      <a:endPar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58530010"/>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Variable creation &amp; transformation</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31366528"/>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Recode variables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85359496"/>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Factor variables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7179453"/>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Missing value handling</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4494607"/>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Sort, Merge, Split</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9639858"/>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Aggregate by category (means, sums)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4835" y="3390094"/>
          <a:ext cx="3649382" cy="3193184"/>
        </p:xfrm>
        <a:graphic>
          <a:graphicData uri="http://schemas.openxmlformats.org/drawingml/2006/table">
            <a:tbl>
              <a:tblPr firstRow="1">
                <a:tableStyleId>{5C22544A-7EE6-4342-B048-85BDC9FD1C3A}</a:tableStyleId>
              </a:tblPr>
              <a:tblGrid>
                <a:gridCol w="3649382">
                  <a:extLst>
                    <a:ext uri="{9D8B030D-6E8A-4147-A177-3AD203B41FA5}">
                      <a16:colId xmlns:a16="http://schemas.microsoft.com/office/drawing/2014/main" val="1509356709"/>
                    </a:ext>
                  </a:extLst>
                </a:gridCol>
              </a:tblGrid>
              <a:tr h="32713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Descriptive statistics</a:t>
                      </a:r>
                    </a:p>
                  </a:txBody>
                  <a:tcPr marL="89642" marR="89642" marT="44821" marB="44821"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Min/max, mean, median (approx.)</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58530010"/>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Quantiles (approx.)</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31366528"/>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Standard deviation</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85359496"/>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Variance</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7179453"/>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Correlation</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4494607"/>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Covariance</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9639858"/>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Sum of squares (cross product matrix for set variables)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99190524"/>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Pairwise cross tabs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18046795"/>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Risk ratio &amp; odds ratio</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81019293"/>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Cross-tabulation of data (standard tables &amp; long form)</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95478309"/>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Marginal summaries of cross tabulations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077585" y="1189811"/>
          <a:ext cx="4589044" cy="1421609"/>
        </p:xfrm>
        <a:graphic>
          <a:graphicData uri="http://schemas.openxmlformats.org/drawingml/2006/table">
            <a:tbl>
              <a:tblPr firstRow="1">
                <a:tableStyleId>{5C22544A-7EE6-4342-B048-85BDC9FD1C3A}</a:tableStyleId>
              </a:tblPr>
              <a:tblGrid>
                <a:gridCol w="4589044">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Statistical tests</a:t>
                      </a:r>
                    </a:p>
                  </a:txBody>
                  <a:tcPr marL="89630" marR="89630" marT="44814" marB="4481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Chi Square test</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Kendall Rank Correlation</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Fisher’s Exact test</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59496"/>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Student’s t-test</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077585" y="2700419"/>
          <a:ext cx="4589044" cy="876643"/>
        </p:xfrm>
        <a:graphic>
          <a:graphicData uri="http://schemas.openxmlformats.org/drawingml/2006/table">
            <a:tbl>
              <a:tblPr firstRow="1">
                <a:tableStyleId>{5C22544A-7EE6-4342-B048-85BDC9FD1C3A}</a:tableStyleId>
              </a:tblPr>
              <a:tblGrid>
                <a:gridCol w="4589044">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Sampling</a:t>
                      </a:r>
                    </a:p>
                  </a:txBody>
                  <a:tcPr marL="89630" marR="89630" marT="44814" marB="4481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Subsample (observations and variables)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Random Sampling</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bl>
          </a:graphicData>
        </a:graphic>
      </p:graphicFrame>
      <p:graphicFrame>
        <p:nvGraphicFramePr>
          <p:cNvPr id="40" name="Table 39"/>
          <p:cNvGraphicFramePr>
            <a:graphicFrameLocks noGrp="1"/>
          </p:cNvGraphicFramePr>
          <p:nvPr>
            <p:extLst/>
          </p:nvPr>
        </p:nvGraphicFramePr>
        <p:xfrm>
          <a:off x="4077586" y="3666058"/>
          <a:ext cx="4590159" cy="2917219"/>
        </p:xfrm>
        <a:graphic>
          <a:graphicData uri="http://schemas.openxmlformats.org/drawingml/2006/table">
            <a:tbl>
              <a:tblPr firstRow="1">
                <a:tableStyleId>{5C22544A-7EE6-4342-B048-85BDC9FD1C3A}</a:tableStyleId>
              </a:tblPr>
              <a:tblGrid>
                <a:gridCol w="4590159">
                  <a:extLst>
                    <a:ext uri="{9D8B030D-6E8A-4147-A177-3AD203B41FA5}">
                      <a16:colId xmlns:a16="http://schemas.microsoft.com/office/drawing/2014/main" val="1509356709"/>
                    </a:ext>
                  </a:extLst>
                </a:gridCol>
              </a:tblGrid>
              <a:tr h="33653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Predictive models</a:t>
                      </a:r>
                    </a:p>
                  </a:txBody>
                  <a:tcPr marL="89630" marR="89630" marT="44814" marB="44814" anchor="ctr">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96646584"/>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Sum of Squares (cross product matrix for set variables)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58530010"/>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Quantiles (approx.)</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31366528"/>
                  </a:ext>
                </a:extLst>
              </a:tr>
              <a:tr h="759283">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Generalized Linear Models (GLM) exponential family distributions: binomial, Gaussian, inverse Gaussian, Poisson, Tweedie. Standard link functions: </a:t>
                      </a: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cauchit</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 identity, log, logit, </a:t>
                      </a: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probit</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 User defined distributions </a:t>
                      </a:r>
                      <a:b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b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&amp; link functions.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85359496"/>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Covariance and correlation matrices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7179453"/>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Logistic regression</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4494607"/>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Linear regression</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9639858"/>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Predictions/scoring for models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99190524"/>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Residuals for all models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18046795"/>
                  </a:ext>
                </a:extLst>
              </a:tr>
            </a:tbl>
          </a:graphicData>
        </a:graphic>
      </p:graphicFrame>
      <p:sp>
        <p:nvSpPr>
          <p:cNvPr id="8" name="Oval 7"/>
          <p:cNvSpPr/>
          <p:nvPr/>
        </p:nvSpPr>
        <p:spPr bwMode="auto">
          <a:xfrm>
            <a:off x="10899864" y="5045345"/>
            <a:ext cx="715309" cy="512655"/>
          </a:xfrm>
          <a:prstGeom prst="ellipse">
            <a:avLst/>
          </a:prstGeom>
          <a:solidFill>
            <a:schemeClr val="bg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020244" y="5116792"/>
            <a:ext cx="427863" cy="375094"/>
          </a:xfrm>
          <a:prstGeom prst="rect">
            <a:avLst/>
          </a:prstGeom>
        </p:spPr>
      </p:pic>
    </p:spTree>
    <p:custDataLst>
      <p:custData r:id="rId1"/>
      <p:tags r:id="rId2"/>
    </p:custDataLst>
    <p:extLst>
      <p:ext uri="{BB962C8B-B14F-4D97-AF65-F5344CB8AC3E}">
        <p14:creationId xmlns:p14="http://schemas.microsoft.com/office/powerpoint/2010/main" val="100086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44" name="Straight Connector 143"/>
          <p:cNvCxnSpPr>
            <a:cxnSpLocks/>
          </p:cNvCxnSpPr>
          <p:nvPr/>
        </p:nvCxnSpPr>
        <p:spPr>
          <a:xfrm flipH="1">
            <a:off x="3176049" y="3458878"/>
            <a:ext cx="920842" cy="0"/>
          </a:xfrm>
          <a:prstGeom prst="lin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a:xfrm>
            <a:off x="283432" y="3879525"/>
            <a:ext cx="3350679" cy="2093944"/>
          </a:xfrm>
          <a:prstGeom prst="rect">
            <a:avLst/>
          </a:prstGeom>
          <a:noFill/>
        </p:spPr>
        <p:txBody>
          <a:bodyPr wrap="square" lIns="179259" tIns="143407" rIns="179259" bIns="143407" anchor="b" anchorCtr="0">
            <a:noAutofit/>
          </a:bodyPr>
          <a:lstStyle/>
          <a:p>
            <a:pPr algn="ctr" defTabSz="914367">
              <a:lnSpc>
                <a:spcPct val="90000"/>
              </a:lnSpc>
              <a:spcAft>
                <a:spcPts val="588"/>
              </a:spcAft>
              <a:defRPr/>
            </a:pPr>
            <a: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t>Our data science tool that allows </a:t>
            </a:r>
            <a:b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br>
            <a: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t>you to do high performance analytics on production data, running locally </a:t>
            </a:r>
            <a:b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br>
            <a: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t>on your computer </a:t>
            </a:r>
            <a:endParaRPr lang="en-US" sz="1568">
              <a:gradFill>
                <a:gsLst>
                  <a:gs pos="19469">
                    <a:srgbClr val="353535"/>
                  </a:gs>
                  <a:gs pos="38053">
                    <a:srgbClr val="353535"/>
                  </a:gs>
                </a:gsLst>
                <a:lin ang="5400000" scaled="0"/>
              </a:gradFill>
              <a:latin typeface="Segoe UI" panose="020B0502040204020203" pitchFamily="34" charset="0"/>
              <a:cs typeface="Segoe UI" panose="020B0502040204020203" pitchFamily="34" charset="0"/>
            </a:endParaRPr>
          </a:p>
        </p:txBody>
      </p:sp>
      <p:sp>
        <p:nvSpPr>
          <p:cNvPr id="130" name="Rectangle 129"/>
          <p:cNvSpPr/>
          <p:nvPr/>
        </p:nvSpPr>
        <p:spPr bwMode="auto">
          <a:xfrm>
            <a:off x="8336746" y="1833088"/>
            <a:ext cx="3585190" cy="1438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Big Data</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HDInsight </a:t>
            </a:r>
            <a:endParaRPr lang="en-US" b="1" kern="0">
              <a:gradFill>
                <a:gsLst>
                  <a:gs pos="90299">
                    <a:srgbClr val="0078D7"/>
                  </a:gs>
                  <a:gs pos="69403">
                    <a:srgbClr val="0078D7"/>
                  </a:gs>
                </a:gsLst>
                <a:lin ang="5400000" scaled="1"/>
              </a:gradFill>
              <a:latin typeface="Segoe UI Light"/>
              <a:ea typeface="Segoe UI" pitchFamily="34" charset="0"/>
              <a:cs typeface="Segoe UI" pitchFamily="34" charset="0"/>
            </a:endParaRPr>
          </a:p>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Linux and Windows Servers</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Virtual Machines</a:t>
            </a:r>
          </a:p>
        </p:txBody>
      </p:sp>
      <p:sp>
        <p:nvSpPr>
          <p:cNvPr id="140" name="Rectangle 139"/>
          <p:cNvSpPr/>
          <p:nvPr/>
        </p:nvSpPr>
        <p:spPr bwMode="auto">
          <a:xfrm>
            <a:off x="270068" y="4335567"/>
            <a:ext cx="3585190" cy="566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6263" rIns="182828" bIns="146263" numCol="1" spcCol="0" rtlCol="0" fromWordArt="0" anchor="t" anchorCtr="0" forceAA="0" compatLnSpc="1">
            <a:prstTxWarp prst="textNoShape">
              <a:avLst/>
            </a:prstTxWarp>
            <a:spAutoFit/>
          </a:bodyPr>
          <a:lstStyle/>
          <a:p>
            <a:pPr marL="239534" algn="ctr" defTabSz="931757">
              <a:lnSpc>
                <a:spcPct val="90000"/>
              </a:lnSpc>
              <a:defRPr/>
            </a:pPr>
            <a:r>
              <a:rPr lang="en-US" sz="1961"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Client </a:t>
            </a:r>
            <a:r>
              <a:rPr lang="en-US" sz="1175"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(free)</a:t>
            </a:r>
            <a:endParaRPr lang="en-US" sz="1961"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33" name="Group 32"/>
          <p:cNvGrpSpPr/>
          <p:nvPr/>
        </p:nvGrpSpPr>
        <p:grpSpPr>
          <a:xfrm>
            <a:off x="909167" y="1969471"/>
            <a:ext cx="2306989" cy="2306989"/>
            <a:chOff x="926647" y="2008256"/>
            <a:chExt cx="2353582" cy="2353582"/>
          </a:xfrm>
        </p:grpSpPr>
        <p:sp>
          <p:nvSpPr>
            <p:cNvPr id="10" name="Oval 9"/>
            <p:cNvSpPr/>
            <p:nvPr/>
          </p:nvSpPr>
          <p:spPr bwMode="auto">
            <a:xfrm>
              <a:off x="926647" y="2008256"/>
              <a:ext cx="2353582" cy="2353582"/>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7" name="Group 136"/>
            <p:cNvGrpSpPr/>
            <p:nvPr/>
          </p:nvGrpSpPr>
          <p:grpSpPr>
            <a:xfrm>
              <a:off x="1223456" y="2675592"/>
              <a:ext cx="1759965" cy="1011940"/>
              <a:chOff x="10033000" y="4794250"/>
              <a:chExt cx="1725613" cy="992188"/>
            </a:xfrm>
          </p:grpSpPr>
          <p:sp>
            <p:nvSpPr>
              <p:cNvPr id="138" name="Rectangle 137"/>
              <p:cNvSpPr>
                <a:spLocks noChangeArrowheads="1"/>
              </p:cNvSpPr>
              <p:nvPr/>
            </p:nvSpPr>
            <p:spPr bwMode="auto">
              <a:xfrm>
                <a:off x="10226675" y="4794250"/>
                <a:ext cx="1338263" cy="909638"/>
              </a:xfrm>
              <a:prstGeom prst="rect">
                <a:avLst/>
              </a:prstGeom>
              <a:solidFill>
                <a:schemeClr val="bg1"/>
              </a:solidFill>
              <a:ln w="2540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39">
                  <a:defRPr/>
                </a:pPr>
                <a:endParaRPr lang="en-US" sz="1836" kern="0">
                  <a:solidFill>
                    <a:srgbClr val="B4009E"/>
                  </a:solidFill>
                  <a:latin typeface="Segoe"/>
                </a:endParaRPr>
              </a:p>
            </p:txBody>
          </p:sp>
          <p:sp>
            <p:nvSpPr>
              <p:cNvPr id="139" name="Freeform 138"/>
              <p:cNvSpPr>
                <a:spLocks/>
              </p:cNvSpPr>
              <p:nvPr/>
            </p:nvSpPr>
            <p:spPr bwMode="auto">
              <a:xfrm>
                <a:off x="10033000" y="5719763"/>
                <a:ext cx="1725613" cy="66675"/>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1"/>
              </a:solidFill>
              <a:ln w="2540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39">
                  <a:defRPr/>
                </a:pPr>
                <a:endParaRPr lang="en-US" sz="1836" kern="0">
                  <a:solidFill>
                    <a:srgbClr val="B4009E"/>
                  </a:solidFill>
                  <a:latin typeface="Segoe"/>
                </a:endParaRPr>
              </a:p>
            </p:txBody>
          </p:sp>
        </p:grpSp>
        <p:sp>
          <p:nvSpPr>
            <p:cNvPr id="141" name="Rectangle 140"/>
            <p:cNvSpPr/>
            <p:nvPr/>
          </p:nvSpPr>
          <p:spPr bwMode="auto">
            <a:xfrm>
              <a:off x="1160431" y="2805383"/>
              <a:ext cx="1687918" cy="6966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6263" rIns="182828" bIns="146263" numCol="1" spcCol="0" rtlCol="0" fromWordArt="0" anchor="t" anchorCtr="0" forceAA="0" compatLnSpc="1">
              <a:prstTxWarp prst="textNoShape">
                <a:avLst/>
              </a:prstTxWarp>
              <a:spAutoFit/>
            </a:bodyPr>
            <a:lstStyle/>
            <a:p>
              <a:pPr marL="239534" algn="ctr" defTabSz="931757">
                <a:lnSpc>
                  <a:spcPct val="90000"/>
                </a:lnSpc>
                <a:defRPr/>
              </a:pPr>
              <a:r>
                <a:rPr lang="en-US" sz="1371" kern="0">
                  <a:gradFill>
                    <a:gsLst>
                      <a:gs pos="5970">
                        <a:srgbClr val="353535"/>
                      </a:gs>
                      <a:gs pos="100000">
                        <a:srgbClr val="353535"/>
                      </a:gs>
                    </a:gsLst>
                    <a:lin ang="5400000" scaled="1"/>
                  </a:gradFill>
                  <a:latin typeface="Segoe UI" panose="020B0502040204020203" pitchFamily="34" charset="0"/>
                  <a:ea typeface="Segoe UI" pitchFamily="34" charset="0"/>
                  <a:cs typeface="Segoe UI" panose="020B0502040204020203" pitchFamily="34" charset="0"/>
                </a:rPr>
                <a:t>Data scientist </a:t>
              </a:r>
            </a:p>
            <a:p>
              <a:pPr marL="239534" algn="ctr" defTabSz="931757">
                <a:lnSpc>
                  <a:spcPct val="90000"/>
                </a:lnSpc>
                <a:defRPr/>
              </a:pPr>
              <a:r>
                <a:rPr lang="en-US" sz="1371" kern="0">
                  <a:gradFill>
                    <a:gsLst>
                      <a:gs pos="5970">
                        <a:srgbClr val="353535"/>
                      </a:gs>
                      <a:gs pos="100000">
                        <a:srgbClr val="353535"/>
                      </a:gs>
                    </a:gsLst>
                    <a:lin ang="5400000" scaled="1"/>
                  </a:gradFill>
                  <a:latin typeface="Segoe UI" panose="020B0502040204020203" pitchFamily="34" charset="0"/>
                  <a:ea typeface="Segoe UI" pitchFamily="34" charset="0"/>
                  <a:cs typeface="Segoe UI" panose="020B0502040204020203" pitchFamily="34" charset="0"/>
                </a:rPr>
                <a:t>workstation</a:t>
              </a:r>
            </a:p>
          </p:txBody>
        </p:sp>
      </p:grpSp>
      <p:cxnSp>
        <p:nvCxnSpPr>
          <p:cNvPr id="4" name="Straight Connector 3"/>
          <p:cNvCxnSpPr>
            <a:cxnSpLocks/>
            <a:stCxn id="131" idx="2"/>
          </p:cNvCxnSpPr>
          <p:nvPr/>
        </p:nvCxnSpPr>
        <p:spPr>
          <a:xfrm flipH="1">
            <a:off x="4091916" y="2568116"/>
            <a:ext cx="148547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a:stCxn id="135" idx="2"/>
          </p:cNvCxnSpPr>
          <p:nvPr/>
        </p:nvCxnSpPr>
        <p:spPr>
          <a:xfrm flipH="1">
            <a:off x="4091916" y="5244559"/>
            <a:ext cx="1485470" cy="0"/>
          </a:xfrm>
          <a:prstGeom prst="lin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3" name="Straight Connector 142"/>
          <p:cNvCxnSpPr>
            <a:cxnSpLocks/>
          </p:cNvCxnSpPr>
          <p:nvPr/>
        </p:nvCxnSpPr>
        <p:spPr>
          <a:xfrm flipV="1">
            <a:off x="4091914" y="2555421"/>
            <a:ext cx="0" cy="2703832"/>
          </a:xfrm>
          <a:prstGeom prst="lin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5" name="Rectangle 144"/>
          <p:cNvSpPr/>
          <p:nvPr/>
        </p:nvSpPr>
        <p:spPr bwMode="auto">
          <a:xfrm>
            <a:off x="8310665" y="4036503"/>
            <a:ext cx="3611272" cy="2560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In-Database</a:t>
            </a:r>
          </a:p>
          <a:p>
            <a:pPr defTabSz="931757">
              <a:lnSpc>
                <a:spcPct val="90000"/>
              </a:lnSpc>
              <a:spcBef>
                <a:spcPts val="294"/>
              </a:spcBef>
              <a:spcAft>
                <a:spcPts val="294"/>
              </a:spcAft>
              <a:defRPr/>
            </a:pPr>
            <a:r>
              <a:rPr lang="en-US" sz="1567" kern="0">
                <a:gradFill>
                  <a:gsLst>
                    <a:gs pos="79851">
                      <a:srgbClr val="0078D7"/>
                    </a:gs>
                    <a:gs pos="69403">
                      <a:srgbClr val="0078D7"/>
                    </a:gs>
                  </a:gsLst>
                  <a:lin ang="5400000" scaled="1"/>
                </a:gradFill>
                <a:latin typeface="Segoe UI Semibold" panose="020B0702040204020203" pitchFamily="34" charset="0"/>
                <a:cs typeface="Segoe UI Semibold" panose="020B0702040204020203" pitchFamily="34" charset="0"/>
              </a:rPr>
              <a:t>SQL Server 2017 </a:t>
            </a:r>
            <a:br>
              <a:rPr lang="en-US" sz="1567" kern="0">
                <a:gradFill>
                  <a:gsLst>
                    <a:gs pos="79851">
                      <a:srgbClr val="0078D7"/>
                    </a:gs>
                    <a:gs pos="69403">
                      <a:srgbClr val="0078D7"/>
                    </a:gs>
                  </a:gsLst>
                  <a:lin ang="5400000" scaled="1"/>
                </a:gradFill>
                <a:latin typeface="Segoe UI Semibold" panose="020B0702040204020203" pitchFamily="34" charset="0"/>
                <a:cs typeface="Segoe UI Semibold" panose="020B0702040204020203" pitchFamily="34" charset="0"/>
              </a:rPr>
            </a:br>
            <a:r>
              <a:rPr lang="en-US" sz="1567" kern="0">
                <a:gradFill>
                  <a:gsLst>
                    <a:gs pos="79851">
                      <a:srgbClr val="0078D7"/>
                    </a:gs>
                    <a:gs pos="69403">
                      <a:srgbClr val="0078D7"/>
                    </a:gs>
                  </a:gsLst>
                  <a:lin ang="5400000" scaled="1"/>
                </a:gradFill>
                <a:latin typeface="Segoe UI Semibold" panose="020B0702040204020203" pitchFamily="34" charset="0"/>
                <a:cs typeface="Segoe UI Semibold" panose="020B0702040204020203" pitchFamily="34" charset="0"/>
              </a:rPr>
              <a:t>(Machine Learning Services)</a:t>
            </a:r>
          </a:p>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Big Data</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Hadoop/Spark</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Teradata</a:t>
            </a:r>
          </a:p>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Linux and Windows Servers</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Linux and Windows</a:t>
            </a:r>
          </a:p>
        </p:txBody>
      </p:sp>
      <p:sp>
        <p:nvSpPr>
          <p:cNvPr id="146" name="Rectangle 145"/>
          <p:cNvSpPr/>
          <p:nvPr/>
        </p:nvSpPr>
        <p:spPr bwMode="auto">
          <a:xfrm>
            <a:off x="6209081" y="1697179"/>
            <a:ext cx="977105" cy="4674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1757">
              <a:lnSpc>
                <a:spcPct val="90000"/>
              </a:lnSpc>
              <a:defRPr/>
            </a:pPr>
            <a:endParaRPr lang="en-US" sz="1371"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133" name="TextBox 132"/>
          <p:cNvSpPr txBox="1"/>
          <p:nvPr/>
        </p:nvSpPr>
        <p:spPr>
          <a:xfrm>
            <a:off x="6803252" y="3693627"/>
            <a:ext cx="1102086" cy="479995"/>
          </a:xfrm>
          <a:prstGeom prst="rect">
            <a:avLst/>
          </a:prstGeom>
          <a:noFill/>
        </p:spPr>
        <p:txBody>
          <a:bodyPr wrap="square" lIns="186441" tIns="149154" rIns="186441" bIns="149154" rtlCol="0">
            <a:noAutofit/>
          </a:bodyPr>
          <a:lstStyle/>
          <a:p>
            <a:pPr algn="ctr" defTabSz="931757">
              <a:lnSpc>
                <a:spcPct val="90000"/>
              </a:lnSpc>
              <a:spcAft>
                <a:spcPts val="612"/>
              </a:spcAft>
              <a:defRPr/>
            </a:pPr>
            <a:r>
              <a:rPr lang="en-US" sz="1567" kern="0">
                <a:gradFill>
                  <a:gsLst>
                    <a:gs pos="79851">
                      <a:srgbClr val="0078D7"/>
                    </a:gs>
                    <a:gs pos="69403">
                      <a:srgbClr val="0078D7"/>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Hybrid</a:t>
            </a:r>
          </a:p>
        </p:txBody>
      </p:sp>
      <p:sp>
        <p:nvSpPr>
          <p:cNvPr id="3" name="Title 2"/>
          <p:cNvSpPr>
            <a:spLocks noGrp="1"/>
          </p:cNvSpPr>
          <p:nvPr>
            <p:ph type="title"/>
          </p:nvPr>
        </p:nvSpPr>
        <p:spPr/>
        <p:txBody>
          <a:bodyPr/>
          <a:lstStyle/>
          <a:p>
            <a:r>
              <a:rPr lang="en-US"/>
              <a:t>Scale your R environment across platforms</a:t>
            </a:r>
          </a:p>
        </p:txBody>
      </p:sp>
      <p:grpSp>
        <p:nvGrpSpPr>
          <p:cNvPr id="35" name="Group 34"/>
          <p:cNvGrpSpPr/>
          <p:nvPr/>
        </p:nvGrpSpPr>
        <p:grpSpPr>
          <a:xfrm>
            <a:off x="5577385" y="4091066"/>
            <a:ext cx="2306989" cy="2306989"/>
            <a:chOff x="5689147" y="4172699"/>
            <a:chExt cx="2353582" cy="2353582"/>
          </a:xfrm>
        </p:grpSpPr>
        <p:sp>
          <p:nvSpPr>
            <p:cNvPr id="135" name="Oval 134"/>
            <p:cNvSpPr/>
            <p:nvPr/>
          </p:nvSpPr>
          <p:spPr bwMode="auto">
            <a:xfrm>
              <a:off x="5689147" y="4172699"/>
              <a:ext cx="2353582" cy="2353582"/>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31757">
                <a:lnSpc>
                  <a:spcPct val="90000"/>
                </a:lnSpc>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On-premises</a:t>
              </a:r>
            </a:p>
          </p:txBody>
        </p:sp>
        <p:grpSp>
          <p:nvGrpSpPr>
            <p:cNvPr id="148" name="Group 16"/>
            <p:cNvGrpSpPr>
              <a:grpSpLocks noChangeAspect="1"/>
            </p:cNvGrpSpPr>
            <p:nvPr/>
          </p:nvGrpSpPr>
          <p:grpSpPr bwMode="auto">
            <a:xfrm>
              <a:off x="6597167" y="5181308"/>
              <a:ext cx="525094" cy="842312"/>
              <a:chOff x="6154" y="2431"/>
              <a:chExt cx="389" cy="624"/>
            </a:xfrm>
          </p:grpSpPr>
          <p:sp>
            <p:nvSpPr>
              <p:cNvPr id="149" name="Rectangle 17"/>
              <p:cNvSpPr>
                <a:spLocks noChangeArrowheads="1"/>
              </p:cNvSpPr>
              <p:nvPr/>
            </p:nvSpPr>
            <p:spPr bwMode="auto">
              <a:xfrm>
                <a:off x="6197" y="2431"/>
                <a:ext cx="346" cy="62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0" name="Rectangle 18"/>
              <p:cNvSpPr>
                <a:spLocks noChangeArrowheads="1"/>
              </p:cNvSpPr>
              <p:nvPr/>
            </p:nvSpPr>
            <p:spPr bwMode="auto">
              <a:xfrm>
                <a:off x="6249" y="2478"/>
                <a:ext cx="242" cy="6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1" name="Rectangle 19"/>
              <p:cNvSpPr>
                <a:spLocks noChangeArrowheads="1"/>
              </p:cNvSpPr>
              <p:nvPr/>
            </p:nvSpPr>
            <p:spPr bwMode="auto">
              <a:xfrm>
                <a:off x="6249" y="2611"/>
                <a:ext cx="242" cy="6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2" name="Rectangle 20"/>
              <p:cNvSpPr>
                <a:spLocks noChangeArrowheads="1"/>
              </p:cNvSpPr>
              <p:nvPr/>
            </p:nvSpPr>
            <p:spPr bwMode="auto">
              <a:xfrm>
                <a:off x="6249" y="2743"/>
                <a:ext cx="242" cy="6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3" name="Freeform 21"/>
              <p:cNvSpPr>
                <a:spLocks/>
              </p:cNvSpPr>
              <p:nvPr/>
            </p:nvSpPr>
            <p:spPr bwMode="auto">
              <a:xfrm>
                <a:off x="6154" y="25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4" name="Freeform 22"/>
              <p:cNvSpPr>
                <a:spLocks/>
              </p:cNvSpPr>
              <p:nvPr/>
            </p:nvSpPr>
            <p:spPr bwMode="auto">
              <a:xfrm>
                <a:off x="6154" y="27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5" name="Oval 23"/>
              <p:cNvSpPr>
                <a:spLocks noChangeArrowheads="1"/>
              </p:cNvSpPr>
              <p:nvPr/>
            </p:nvSpPr>
            <p:spPr bwMode="auto">
              <a:xfrm>
                <a:off x="6249" y="2940"/>
                <a:ext cx="52" cy="51"/>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6" name="Oval 24"/>
              <p:cNvSpPr>
                <a:spLocks noChangeArrowheads="1"/>
              </p:cNvSpPr>
              <p:nvPr/>
            </p:nvSpPr>
            <p:spPr bwMode="auto">
              <a:xfrm>
                <a:off x="6344" y="2940"/>
                <a:ext cx="52" cy="51"/>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7" name="Rectangle 25"/>
              <p:cNvSpPr>
                <a:spLocks noChangeArrowheads="1"/>
              </p:cNvSpPr>
              <p:nvPr/>
            </p:nvSpPr>
            <p:spPr bwMode="auto">
              <a:xfrm>
                <a:off x="6443" y="2940"/>
                <a:ext cx="48" cy="47"/>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grpSp>
      </p:grpSp>
      <p:cxnSp>
        <p:nvCxnSpPr>
          <p:cNvPr id="25" name="Straight Arrow Connector 24"/>
          <p:cNvCxnSpPr>
            <a:cxnSpLocks/>
          </p:cNvCxnSpPr>
          <p:nvPr/>
        </p:nvCxnSpPr>
        <p:spPr>
          <a:xfrm>
            <a:off x="6630097" y="3717540"/>
            <a:ext cx="0" cy="297703"/>
          </a:xfrm>
          <a:prstGeom prst="straightConnector1">
            <a:avLst/>
          </a:prstGeom>
          <a:ln w="2540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p:cNvCxnSpPr>
          <p:nvPr/>
        </p:nvCxnSpPr>
        <p:spPr>
          <a:xfrm flipV="1">
            <a:off x="6857284" y="3792242"/>
            <a:ext cx="0" cy="297703"/>
          </a:xfrm>
          <a:prstGeom prst="straightConnector1">
            <a:avLst/>
          </a:prstGeom>
          <a:ln w="2540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577385" y="1414621"/>
            <a:ext cx="2306989" cy="2306989"/>
            <a:chOff x="5689222" y="1442490"/>
            <a:chExt cx="2353249" cy="2353249"/>
          </a:xfrm>
        </p:grpSpPr>
        <p:sp>
          <p:nvSpPr>
            <p:cNvPr id="131" name="Oval 130"/>
            <p:cNvSpPr/>
            <p:nvPr/>
          </p:nvSpPr>
          <p:spPr bwMode="auto">
            <a:xfrm>
              <a:off x="5689222" y="1442490"/>
              <a:ext cx="2353249" cy="2353249"/>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31757">
                <a:lnSpc>
                  <a:spcPct val="90000"/>
                </a:lnSpc>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Cloud</a:t>
              </a:r>
            </a:p>
          </p:txBody>
        </p:sp>
        <p:sp>
          <p:nvSpPr>
            <p:cNvPr id="37" name="Freeform: Shape 36">
              <a:extLst/>
            </p:cNvPr>
            <p:cNvSpPr/>
            <p:nvPr/>
          </p:nvSpPr>
          <p:spPr bwMode="auto">
            <a:xfrm flipV="1">
              <a:off x="6373628" y="2544248"/>
              <a:ext cx="916612" cy="5052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354277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35" presetClass="path" presetSubtype="0" decel="100000" fill="hold" nodeType="withEffect">
                                  <p:stCondLst>
                                    <p:cond delay="0"/>
                                  </p:stCondLst>
                                  <p:childTnLst>
                                    <p:animMotion origin="layout" path="M 0 -3.8266E-6 L -0.03013 -3.8266E-6 " pathEditMode="relative" rAng="0" ptsTypes="AA">
                                      <p:cBhvr>
                                        <p:cTn id="9" dur="750" spd="-100000" fill="hold"/>
                                        <p:tgtEl>
                                          <p:spTgt spid="33"/>
                                        </p:tgtEl>
                                        <p:attrNameLst>
                                          <p:attrName>ppt_x</p:attrName>
                                          <p:attrName>ppt_y</p:attrName>
                                        </p:attrNameLst>
                                      </p:cBhvr>
                                      <p:rCtr x="-1506"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35" presetClass="path" presetSubtype="0" decel="100000" fill="hold" grpId="1" nodeType="withEffect">
                                  <p:stCondLst>
                                    <p:cond delay="0"/>
                                  </p:stCondLst>
                                  <p:childTnLst>
                                    <p:animMotion origin="layout" path="M 4.6796E-6 -4.44848E-7 L -0.03013 -4.44848E-7 " pathEditMode="relative" rAng="0" ptsTypes="AA">
                                      <p:cBhvr>
                                        <p:cTn id="14" dur="750" spd="-100000" fill="hold"/>
                                        <p:tgtEl>
                                          <p:spTgt spid="2"/>
                                        </p:tgtEl>
                                        <p:attrNameLst>
                                          <p:attrName>ppt_x</p:attrName>
                                          <p:attrName>ppt_y</p:attrName>
                                        </p:attrNameLst>
                                      </p:cBhvr>
                                      <p:rCtr x="-1506" y="0"/>
                                    </p:animMotion>
                                  </p:childTnLst>
                                </p:cTn>
                              </p:par>
                              <p:par>
                                <p:cTn id="15" presetID="10" presetClass="entr" presetSubtype="0" fill="hold" grpId="0" nodeType="withEffect">
                                  <p:stCondLst>
                                    <p:cond delay="0"/>
                                  </p:stCondLst>
                                  <p:childTnLst>
                                    <p:set>
                                      <p:cBhvr>
                                        <p:cTn id="16" dur="1" fill="hold">
                                          <p:stCondLst>
                                            <p:cond delay="0"/>
                                          </p:stCondLst>
                                        </p:cTn>
                                        <p:tgtEl>
                                          <p:spTgt spid="140"/>
                                        </p:tgtEl>
                                        <p:attrNameLst>
                                          <p:attrName>style.visibility</p:attrName>
                                        </p:attrNameLst>
                                      </p:cBhvr>
                                      <p:to>
                                        <p:strVal val="visible"/>
                                      </p:to>
                                    </p:set>
                                    <p:animEffect transition="in" filter="fade">
                                      <p:cBhvr>
                                        <p:cTn id="17" dur="500"/>
                                        <p:tgtEl>
                                          <p:spTgt spid="140"/>
                                        </p:tgtEl>
                                      </p:cBhvr>
                                    </p:animEffect>
                                  </p:childTnLst>
                                </p:cTn>
                              </p:par>
                              <p:par>
                                <p:cTn id="18" presetID="35" presetClass="path" presetSubtype="0" decel="100000" fill="hold" grpId="1" nodeType="withEffect">
                                  <p:stCondLst>
                                    <p:cond delay="0"/>
                                  </p:stCondLst>
                                  <p:childTnLst>
                                    <p:animMotion origin="layout" path="M 4.6796E-6 -4.44848E-7 L -0.03013 -4.44848E-7 " pathEditMode="relative" rAng="0" ptsTypes="AA">
                                      <p:cBhvr>
                                        <p:cTn id="19" dur="750" spd="-100000" fill="hold"/>
                                        <p:tgtEl>
                                          <p:spTgt spid="140"/>
                                        </p:tgtEl>
                                        <p:attrNameLst>
                                          <p:attrName>ppt_x</p:attrName>
                                          <p:attrName>ppt_y</p:attrName>
                                        </p:attrNameLst>
                                      </p:cBhvr>
                                      <p:rCtr x="-1506" y="0"/>
                                    </p:animMotion>
                                  </p:childTnLst>
                                </p:cTn>
                              </p:par>
                            </p:childTnLst>
                          </p:cTn>
                        </p:par>
                        <p:par>
                          <p:cTn id="20" fill="hold">
                            <p:stCondLst>
                              <p:cond delay="750"/>
                            </p:stCondLst>
                            <p:childTnLst>
                              <p:par>
                                <p:cTn id="21" presetID="22" presetClass="entr" presetSubtype="8" fill="hold" nodeType="after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wipe(left)">
                                      <p:cBhvr>
                                        <p:cTn id="23" dur="500"/>
                                        <p:tgtEl>
                                          <p:spTgt spid="144"/>
                                        </p:tgtEl>
                                      </p:cBhvr>
                                    </p:animEffect>
                                  </p:childTnLst>
                                </p:cTn>
                              </p:par>
                            </p:childTnLst>
                          </p:cTn>
                        </p:par>
                        <p:par>
                          <p:cTn id="24" fill="hold">
                            <p:stCondLst>
                              <p:cond delay="1250"/>
                            </p:stCondLst>
                            <p:childTnLst>
                              <p:par>
                                <p:cTn id="25" presetID="16" presetClass="entr" presetSubtype="42" fill="hold" nodeType="after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barn(outHorizontal)">
                                      <p:cBhvr>
                                        <p:cTn id="27" dur="500"/>
                                        <p:tgtEl>
                                          <p:spTgt spid="143"/>
                                        </p:tgtEl>
                                      </p:cBhvr>
                                    </p:animEffect>
                                  </p:childTnLst>
                                </p:cTn>
                              </p:par>
                            </p:childTnLst>
                          </p:cTn>
                        </p:par>
                        <p:par>
                          <p:cTn id="28" fill="hold">
                            <p:stCondLst>
                              <p:cond delay="175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22" presetClass="entr" presetSubtype="8" fill="hold" nodeType="withEffect">
                                  <p:stCondLst>
                                    <p:cond delay="0"/>
                                  </p:stCondLst>
                                  <p:childTnLst>
                                    <p:set>
                                      <p:cBhvr>
                                        <p:cTn id="33" dur="1" fill="hold">
                                          <p:stCondLst>
                                            <p:cond delay="0"/>
                                          </p:stCondLst>
                                        </p:cTn>
                                        <p:tgtEl>
                                          <p:spTgt spid="142"/>
                                        </p:tgtEl>
                                        <p:attrNameLst>
                                          <p:attrName>style.visibility</p:attrName>
                                        </p:attrNameLst>
                                      </p:cBhvr>
                                      <p:to>
                                        <p:strVal val="visible"/>
                                      </p:to>
                                    </p:set>
                                    <p:animEffect transition="in" filter="wipe(left)">
                                      <p:cBhvr>
                                        <p:cTn id="34" dur="500"/>
                                        <p:tgtEl>
                                          <p:spTgt spid="142"/>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0"/>
                                  </p:stCondLst>
                                  <p:childTnLst>
                                    <p:animMotion origin="layout" path="M 4.6796E-6 -4.44848E-7 L -0.03013 -4.44848E-7 " pathEditMode="relative" rAng="0" ptsTypes="AA">
                                      <p:cBhvr>
                                        <p:cTn id="39" dur="750" spd="-100000" fill="hold"/>
                                        <p:tgtEl>
                                          <p:spTgt spid="35"/>
                                        </p:tgtEl>
                                        <p:attrNameLst>
                                          <p:attrName>ppt_x</p:attrName>
                                          <p:attrName>ppt_y</p:attrName>
                                        </p:attrNameLst>
                                      </p:cBhvr>
                                      <p:rCtr x="-1506" y="0"/>
                                    </p:animMotion>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35" presetClass="path" presetSubtype="0" decel="100000" fill="hold" nodeType="withEffect">
                                  <p:stCondLst>
                                    <p:cond delay="0"/>
                                  </p:stCondLst>
                                  <p:childTnLst>
                                    <p:animMotion origin="layout" path="M 4.6796E-6 -4.44848E-7 L -0.03013 -4.44848E-7 " pathEditMode="relative" rAng="0" ptsTypes="AA">
                                      <p:cBhvr>
                                        <p:cTn id="44" dur="750" spd="-100000" fill="hold"/>
                                        <p:tgtEl>
                                          <p:spTgt spid="5"/>
                                        </p:tgtEl>
                                        <p:attrNameLst>
                                          <p:attrName>ppt_x</p:attrName>
                                          <p:attrName>ppt_y</p:attrName>
                                        </p:attrNameLst>
                                      </p:cBhvr>
                                      <p:rCtr x="-1506" y="0"/>
                                    </p:animMotion>
                                  </p:childTnLst>
                                </p:cTn>
                              </p:par>
                            </p:childTnLst>
                          </p:cTn>
                        </p:par>
                        <p:par>
                          <p:cTn id="45" fill="hold">
                            <p:stCondLst>
                              <p:cond delay="2500"/>
                            </p:stCondLst>
                            <p:childTnLst>
                              <p:par>
                                <p:cTn id="46" presetID="22" presetClass="entr" presetSubtype="4" fill="hold" nodeType="afterEffect">
                                  <p:stCondLst>
                                    <p:cond delay="0"/>
                                  </p:stCondLst>
                                  <p:childTnLst>
                                    <p:set>
                                      <p:cBhvr>
                                        <p:cTn id="47" dur="1" fill="hold">
                                          <p:stCondLst>
                                            <p:cond delay="0"/>
                                          </p:stCondLst>
                                        </p:cTn>
                                        <p:tgtEl>
                                          <p:spTgt spid="158"/>
                                        </p:tgtEl>
                                        <p:attrNameLst>
                                          <p:attrName>style.visibility</p:attrName>
                                        </p:attrNameLst>
                                      </p:cBhvr>
                                      <p:to>
                                        <p:strVal val="visible"/>
                                      </p:to>
                                    </p:set>
                                    <p:animEffect transition="in" filter="wipe(down)">
                                      <p:cBhvr>
                                        <p:cTn id="48" dur="500"/>
                                        <p:tgtEl>
                                          <p:spTgt spid="158"/>
                                        </p:tgtEl>
                                      </p:cBhvr>
                                    </p:animEffect>
                                  </p:childTnLst>
                                </p:cTn>
                              </p:par>
                              <p:par>
                                <p:cTn id="49" presetID="22" presetClass="entr" presetSubtype="1"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fade">
                                      <p:cBhvr>
                                        <p:cTn id="55" dur="500"/>
                                        <p:tgtEl>
                                          <p:spTgt spid="133"/>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145"/>
                                        </p:tgtEl>
                                        <p:attrNameLst>
                                          <p:attrName>style.visibility</p:attrName>
                                        </p:attrNameLst>
                                      </p:cBhvr>
                                      <p:to>
                                        <p:strVal val="visible"/>
                                      </p:to>
                                    </p:set>
                                    <p:animEffect transition="in" filter="fade">
                                      <p:cBhvr>
                                        <p:cTn id="58" dur="500"/>
                                        <p:tgtEl>
                                          <p:spTgt spid="145"/>
                                        </p:tgtEl>
                                      </p:cBhvr>
                                    </p:animEffect>
                                  </p:childTnLst>
                                </p:cTn>
                              </p:par>
                              <p:par>
                                <p:cTn id="59" presetID="35" presetClass="path" presetSubtype="0" decel="100000" fill="hold" grpId="1" nodeType="withEffect">
                                  <p:stCondLst>
                                    <p:cond delay="300"/>
                                  </p:stCondLst>
                                  <p:childTnLst>
                                    <p:animMotion origin="layout" path="M 3.38014E-6 3.59964E-6 L -0.03013 3.59964E-6 " pathEditMode="relative" rAng="0" ptsTypes="AA">
                                      <p:cBhvr>
                                        <p:cTn id="60" dur="750" spd="-100000" fill="hold"/>
                                        <p:tgtEl>
                                          <p:spTgt spid="145"/>
                                        </p:tgtEl>
                                        <p:attrNameLst>
                                          <p:attrName>ppt_x</p:attrName>
                                          <p:attrName>ppt_y</p:attrName>
                                        </p:attrNameLst>
                                      </p:cBhvr>
                                      <p:rCtr x="-1506" y="0"/>
                                    </p:animMotion>
                                  </p:childTnLst>
                                </p:cTn>
                              </p:par>
                              <p:par>
                                <p:cTn id="61" presetID="10" presetClass="entr" presetSubtype="0" fill="hold" grpId="0" nodeType="withEffect">
                                  <p:stCondLst>
                                    <p:cond delay="300"/>
                                  </p:stCondLst>
                                  <p:childTnLst>
                                    <p:set>
                                      <p:cBhvr>
                                        <p:cTn id="62" dur="1" fill="hold">
                                          <p:stCondLst>
                                            <p:cond delay="0"/>
                                          </p:stCondLst>
                                        </p:cTn>
                                        <p:tgtEl>
                                          <p:spTgt spid="130"/>
                                        </p:tgtEl>
                                        <p:attrNameLst>
                                          <p:attrName>style.visibility</p:attrName>
                                        </p:attrNameLst>
                                      </p:cBhvr>
                                      <p:to>
                                        <p:strVal val="visible"/>
                                      </p:to>
                                    </p:set>
                                    <p:animEffect transition="in" filter="fade">
                                      <p:cBhvr>
                                        <p:cTn id="63" dur="500"/>
                                        <p:tgtEl>
                                          <p:spTgt spid="130"/>
                                        </p:tgtEl>
                                      </p:cBhvr>
                                    </p:animEffect>
                                  </p:childTnLst>
                                </p:cTn>
                              </p:par>
                              <p:par>
                                <p:cTn id="64" presetID="35" presetClass="path" presetSubtype="0" decel="100000" fill="hold" grpId="1" nodeType="withEffect">
                                  <p:stCondLst>
                                    <p:cond delay="300"/>
                                  </p:stCondLst>
                                  <p:childTnLst>
                                    <p:animMotion origin="layout" path="M 2.19045E-6 2.99591E-7 L -0.03013 2.99591E-7 " pathEditMode="relative" rAng="0" ptsTypes="AA">
                                      <p:cBhvr>
                                        <p:cTn id="65" dur="750" spd="-100000" fill="hold"/>
                                        <p:tgtEl>
                                          <p:spTgt spid="130"/>
                                        </p:tgtEl>
                                        <p:attrNameLst>
                                          <p:attrName>ppt_x</p:attrName>
                                          <p:attrName>ppt_y</p:attrName>
                                        </p:attrNameLst>
                                      </p:cBhvr>
                                      <p:rCtr x="-15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0" grpId="0"/>
      <p:bldP spid="130" grpId="1"/>
      <p:bldP spid="140" grpId="0"/>
      <p:bldP spid="140" grpId="1"/>
      <p:bldP spid="145" grpId="0"/>
      <p:bldP spid="145" grpId="1"/>
      <p:bldP spid="13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p:cNvSpPr/>
          <p:nvPr/>
        </p:nvSpPr>
        <p:spPr bwMode="auto">
          <a:xfrm>
            <a:off x="6544213" y="1187939"/>
            <a:ext cx="5378549" cy="53783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In-database analytics with SQL Server 2017</a:t>
            </a:r>
          </a:p>
        </p:txBody>
      </p:sp>
      <p:sp>
        <p:nvSpPr>
          <p:cNvPr id="59" name="Rectangle 58"/>
          <p:cNvSpPr/>
          <p:nvPr/>
        </p:nvSpPr>
        <p:spPr bwMode="auto">
          <a:xfrm>
            <a:off x="806919" y="2578639"/>
            <a:ext cx="5444421" cy="11253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defRPr/>
            </a:pPr>
            <a:r>
              <a:rPr lang="en-US" sz="1961">
                <a:gradFill>
                  <a:gsLst>
                    <a:gs pos="93000">
                      <a:srgbClr val="0078D7"/>
                    </a:gs>
                    <a:gs pos="18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Speed analysis by reducing movement</a:t>
            </a:r>
          </a:p>
          <a:p>
            <a:pPr defTabSz="913927" fontAlgn="base">
              <a:lnSpc>
                <a:spcPct val="90000"/>
              </a:lnSpc>
              <a:spcBef>
                <a:spcPts val="588"/>
              </a:spcBef>
              <a:spcAft>
                <a:spcPct val="0"/>
              </a:spcAft>
              <a:defRPr/>
            </a:pPr>
            <a:r>
              <a:rPr lang="en-US" sz="1765">
                <a:gradFill>
                  <a:gsLst>
                    <a:gs pos="9735">
                      <a:srgbClr val="353535"/>
                    </a:gs>
                    <a:gs pos="37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Analyze data in-place, reducing movement delay, duplication, and potential security risks</a:t>
            </a:r>
          </a:p>
        </p:txBody>
      </p:sp>
      <p:sp>
        <p:nvSpPr>
          <p:cNvPr id="60" name="Rectangle 59"/>
          <p:cNvSpPr/>
          <p:nvPr/>
        </p:nvSpPr>
        <p:spPr bwMode="auto">
          <a:xfrm>
            <a:off x="794641" y="4858973"/>
            <a:ext cx="5628945" cy="13713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defRPr/>
            </a:pPr>
            <a:r>
              <a:rPr lang="en-US" sz="1961">
                <a:gradFill>
                  <a:gsLst>
                    <a:gs pos="93000">
                      <a:srgbClr val="0078D7"/>
                    </a:gs>
                    <a:gs pos="18000">
                      <a:srgbClr val="0078D7"/>
                    </a:gs>
                  </a:gsLst>
                  <a:lin ang="5400000" scaled="0"/>
                </a:gradFill>
                <a:latin typeface="Segoe UI Semibold" panose="020B0702040204020203" pitchFamily="34" charset="0"/>
                <a:cs typeface="Segoe UI Semibold" panose="020B0702040204020203" pitchFamily="34" charset="0"/>
              </a:rPr>
              <a:t>Directly operationalize scripts and models</a:t>
            </a:r>
          </a:p>
          <a:p>
            <a:pPr defTabSz="913927" fontAlgn="base">
              <a:lnSpc>
                <a:spcPct val="90000"/>
              </a:lnSpc>
              <a:spcBef>
                <a:spcPts val="588"/>
              </a:spcBef>
              <a:spcAft>
                <a:spcPct val="0"/>
              </a:spcAft>
              <a:defRPr/>
            </a:pPr>
            <a:r>
              <a:rPr lang="en-US" sz="1765">
                <a:gradFill>
                  <a:gsLst>
                    <a:gs pos="9735">
                      <a:srgbClr val="353535"/>
                    </a:gs>
                    <a:gs pos="37000">
                      <a:srgbClr val="353535"/>
                    </a:gs>
                  </a:gsLst>
                  <a:lin ang="5400000" scaled="0"/>
                </a:gradFill>
                <a:latin typeface="Segoe UI" panose="020B0502040204020203" pitchFamily="34" charset="0"/>
                <a:cs typeface="Segoe UI" panose="020B0502040204020203" pitchFamily="34" charset="0"/>
              </a:rPr>
              <a:t>Operationalize R or Python scripts &amp; models over SQL Server data by calling familiar T-SQL stored procedures from your application</a:t>
            </a:r>
          </a:p>
        </p:txBody>
      </p:sp>
      <p:sp>
        <p:nvSpPr>
          <p:cNvPr id="61" name="Rectangle 60"/>
          <p:cNvSpPr/>
          <p:nvPr/>
        </p:nvSpPr>
        <p:spPr bwMode="auto">
          <a:xfrm>
            <a:off x="806917" y="3756522"/>
            <a:ext cx="5772742" cy="1049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defRPr/>
            </a:pPr>
            <a:r>
              <a:rPr lang="en-US" sz="1961">
                <a:gradFill>
                  <a:gsLst>
                    <a:gs pos="93000">
                      <a:srgbClr val="0078D7"/>
                    </a:gs>
                    <a:gs pos="18000">
                      <a:srgbClr val="0078D7"/>
                    </a:gs>
                  </a:gsLst>
                  <a:lin ang="5400000" scaled="0"/>
                </a:gradFill>
                <a:latin typeface="Segoe UI Semibold" panose="020B0702040204020203" pitchFamily="34" charset="0"/>
                <a:cs typeface="Segoe UI Semibold" panose="020B0702040204020203" pitchFamily="34" charset="0"/>
              </a:rPr>
              <a:t>Scale R and Python beyond available memory</a:t>
            </a:r>
          </a:p>
          <a:p>
            <a:pPr defTabSz="913927" fontAlgn="base">
              <a:lnSpc>
                <a:spcPct val="90000"/>
              </a:lnSpc>
              <a:spcBef>
                <a:spcPct val="0"/>
              </a:spcBef>
              <a:spcAft>
                <a:spcPct val="0"/>
              </a:spcAft>
              <a:defRPr/>
            </a:pPr>
            <a:r>
              <a:rPr lang="en-US" sz="1765">
                <a:gradFill>
                  <a:gsLst>
                    <a:gs pos="9735">
                      <a:srgbClr val="353535"/>
                    </a:gs>
                    <a:gs pos="37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Overcome the most common demand of data scientists tackling big data assets</a:t>
            </a:r>
            <a:endParaRPr lang="en-US" sz="1765">
              <a:gradFill>
                <a:gsLst>
                  <a:gs pos="9735">
                    <a:srgbClr val="353535"/>
                  </a:gs>
                  <a:gs pos="37000">
                    <a:srgbClr val="353535"/>
                  </a:gs>
                </a:gsLst>
                <a:lin ang="5400000" scaled="0"/>
              </a:gradFill>
              <a:latin typeface="Segoe UI" panose="020B0502040204020203" pitchFamily="34" charset="0"/>
              <a:cs typeface="Segoe UI" panose="020B0502040204020203" pitchFamily="34" charset="0"/>
            </a:endParaRPr>
          </a:p>
        </p:txBody>
      </p:sp>
      <p:sp>
        <p:nvSpPr>
          <p:cNvPr id="50" name="TextBox 49"/>
          <p:cNvSpPr txBox="1"/>
          <p:nvPr/>
        </p:nvSpPr>
        <p:spPr>
          <a:xfrm>
            <a:off x="7501146" y="4229652"/>
            <a:ext cx="1419182" cy="343968"/>
          </a:xfrm>
          <a:prstGeom prst="rect">
            <a:avLst/>
          </a:prstGeom>
          <a:noFill/>
        </p:spPr>
        <p:txBody>
          <a:bodyPr wrap="square" lIns="143428" tIns="89642" rIns="143428" bIns="89642" rtlCol="0">
            <a:spAutoFit/>
          </a:bodyPr>
          <a:lstStyle/>
          <a:p>
            <a:pPr indent="-358279" defTabSz="914367">
              <a:lnSpc>
                <a:spcPct val="90000"/>
              </a:lnSpc>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Data Scientist</a:t>
            </a:r>
          </a:p>
        </p:txBody>
      </p:sp>
      <p:sp>
        <p:nvSpPr>
          <p:cNvPr id="58" name="TextBox 57"/>
          <p:cNvSpPr txBox="1"/>
          <p:nvPr/>
        </p:nvSpPr>
        <p:spPr>
          <a:xfrm>
            <a:off x="7501146" y="4426706"/>
            <a:ext cx="1485885" cy="506901"/>
          </a:xfrm>
          <a:prstGeom prst="rect">
            <a:avLst/>
          </a:prstGeom>
          <a:noFill/>
        </p:spPr>
        <p:txBody>
          <a:bodyPr wrap="square" lIns="143428" tIns="89642" rIns="143428" bIns="89642" rtlCol="0">
            <a:spAutoFit/>
          </a:bodyPr>
          <a:lstStyle/>
          <a:p>
            <a:pPr defTabSz="913523">
              <a:lnSpc>
                <a:spcPct val="90000"/>
              </a:lnSpc>
              <a:defRPr/>
            </a:pPr>
            <a: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Interacts directly </a:t>
            </a:r>
            <a:b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br>
            <a: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with data</a:t>
            </a:r>
          </a:p>
        </p:txBody>
      </p:sp>
      <p:sp>
        <p:nvSpPr>
          <p:cNvPr id="72" name="TextBox 71"/>
          <p:cNvSpPr txBox="1"/>
          <p:nvPr/>
        </p:nvSpPr>
        <p:spPr>
          <a:xfrm>
            <a:off x="7501146" y="5048169"/>
            <a:ext cx="1957110" cy="343968"/>
          </a:xfrm>
          <a:prstGeom prst="rect">
            <a:avLst/>
          </a:prstGeom>
          <a:noFill/>
        </p:spPr>
        <p:txBody>
          <a:bodyPr wrap="square" lIns="143428" tIns="89642" rIns="143428" bIns="89642" rtlCol="0">
            <a:spAutoFit/>
          </a:bodyPr>
          <a:lstStyle/>
          <a:p>
            <a:pPr indent="-358279" defTabSz="914367">
              <a:lnSpc>
                <a:spcPct val="90000"/>
              </a:lnSpc>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SQL Developer/DBA</a:t>
            </a:r>
          </a:p>
        </p:txBody>
      </p:sp>
      <p:sp>
        <p:nvSpPr>
          <p:cNvPr id="73" name="TextBox 72"/>
          <p:cNvSpPr txBox="1"/>
          <p:nvPr/>
        </p:nvSpPr>
        <p:spPr>
          <a:xfrm>
            <a:off x="7501146" y="5264788"/>
            <a:ext cx="1679778" cy="506901"/>
          </a:xfrm>
          <a:prstGeom prst="rect">
            <a:avLst/>
          </a:prstGeom>
          <a:noFill/>
        </p:spPr>
        <p:txBody>
          <a:bodyPr wrap="square" lIns="143428" tIns="89642" rIns="143428" bIns="89642" rtlCol="0">
            <a:spAutoFit/>
          </a:bodyPr>
          <a:lstStyle/>
          <a:p>
            <a:pPr defTabSz="913523">
              <a:lnSpc>
                <a:spcPct val="90000"/>
              </a:lnSpc>
              <a:defRPr/>
            </a:pPr>
            <a: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Manage data and </a:t>
            </a:r>
          </a:p>
          <a:p>
            <a:pPr defTabSz="913523">
              <a:lnSpc>
                <a:spcPct val="90000"/>
              </a:lnSpc>
              <a:defRPr/>
            </a:pPr>
            <a: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analytics together</a:t>
            </a:r>
          </a:p>
        </p:txBody>
      </p:sp>
      <p:sp>
        <p:nvSpPr>
          <p:cNvPr id="78" name="TextBox 77"/>
          <p:cNvSpPr txBox="1"/>
          <p:nvPr/>
        </p:nvSpPr>
        <p:spPr>
          <a:xfrm>
            <a:off x="9653284" y="1388063"/>
            <a:ext cx="1695967" cy="253450"/>
          </a:xfrm>
          <a:prstGeom prst="rect">
            <a:avLst/>
          </a:prstGeom>
          <a:noFill/>
        </p:spPr>
        <p:txBody>
          <a:bodyPr wrap="square" rtlCol="0">
            <a:spAutoFit/>
          </a:bodyPr>
          <a:lstStyle/>
          <a:p>
            <a:pPr indent="-358279" algn="ctr" defTabSz="914367">
              <a:lnSpc>
                <a:spcPct val="90000"/>
              </a:lnSpc>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Extensibility</a:t>
            </a:r>
          </a:p>
        </p:txBody>
      </p:sp>
      <p:sp>
        <p:nvSpPr>
          <p:cNvPr id="79" name="Right Brace 78"/>
          <p:cNvSpPr/>
          <p:nvPr/>
        </p:nvSpPr>
        <p:spPr>
          <a:xfrm>
            <a:off x="8967298" y="3952076"/>
            <a:ext cx="254056" cy="2000350"/>
          </a:xfrm>
          <a:prstGeom prst="rightBrace">
            <a:avLst>
              <a:gd name="adj1" fmla="val 43816"/>
              <a:gd name="adj2" fmla="val 50000"/>
            </a:avLst>
          </a:prstGeom>
          <a:noFill/>
          <a:ln w="19050" cap="flat" cmpd="sng" algn="ctr">
            <a:solidFill>
              <a:schemeClr val="accent1"/>
            </a:solidFill>
            <a:prstDash val="solid"/>
            <a:headEnd type="none" w="med" len="sm"/>
            <a:tailEnd type="none" w="med" len="sm"/>
          </a:ln>
          <a:effectLst/>
        </p:spPr>
        <p:txBody>
          <a:bodyPr rot="0" spcFirstLastPara="0" vertOverflow="overflow" horzOverflow="overflow" vert="horz" wrap="square" lIns="89592" tIns="44796" rIns="89592" bIns="44796" numCol="1" spcCol="0" rtlCol="0" fromWordArt="0" anchor="ctr" anchorCtr="0" forceAA="0" compatLnSpc="1">
            <a:prstTxWarp prst="textNoShape">
              <a:avLst/>
            </a:prstTxWarp>
            <a:noAutofit/>
          </a:bodyPr>
          <a:lstStyle/>
          <a:p>
            <a:pPr algn="ctr" defTabSz="912803">
              <a:defRPr/>
            </a:pPr>
            <a:endParaRPr lang="en-US" sz="1765" kern="0">
              <a:solidFill>
                <a:srgbClr val="000000"/>
              </a:solidFill>
              <a:latin typeface="Segoe UI Light" panose="020B0502040204020203" pitchFamily="34" charset="0"/>
              <a:cs typeface="Segoe UI Light" panose="020B0502040204020203" pitchFamily="34" charset="0"/>
            </a:endParaRPr>
          </a:p>
        </p:txBody>
      </p:sp>
      <p:sp>
        <p:nvSpPr>
          <p:cNvPr id="109" name="TextBox 108"/>
          <p:cNvSpPr txBox="1"/>
          <p:nvPr/>
        </p:nvSpPr>
        <p:spPr>
          <a:xfrm>
            <a:off x="9124518" y="1651352"/>
            <a:ext cx="1518153" cy="470693"/>
          </a:xfrm>
          <a:prstGeom prst="rect">
            <a:avLst/>
          </a:prstGeom>
          <a:noFill/>
        </p:spPr>
        <p:txBody>
          <a:bodyPr wrap="square" rtlCol="0">
            <a:spAutoFit/>
          </a:bodyPr>
          <a:lstStyle/>
          <a:p>
            <a:pPr algn="ctr" defTabSz="913523">
              <a:lnSpc>
                <a:spcPct val="90000"/>
              </a:lnSpc>
              <a:defRPr/>
            </a:pPr>
            <a:r>
              <a:rPr lang="en-US" sz="1372"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R</a:t>
            </a:r>
            <a:br>
              <a:rPr lang="en-US" sz="1372"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br>
            <a:r>
              <a:rPr lang="en-US" sz="1372"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 integration</a:t>
            </a:r>
          </a:p>
        </p:txBody>
      </p:sp>
      <p:sp>
        <p:nvSpPr>
          <p:cNvPr id="45" name="TextBox 44">
            <a:extLst>
              <a:ext uri="{FF2B5EF4-FFF2-40B4-BE49-F238E27FC236}">
                <a16:creationId xmlns:a16="http://schemas.microsoft.com/office/drawing/2014/main" id="{28CCA4C7-00F4-4B41-BF89-2EE8CD7EF05E}"/>
              </a:ext>
            </a:extLst>
          </p:cNvPr>
          <p:cNvSpPr txBox="1"/>
          <p:nvPr/>
        </p:nvSpPr>
        <p:spPr>
          <a:xfrm>
            <a:off x="10494125" y="1651352"/>
            <a:ext cx="1042400" cy="470693"/>
          </a:xfrm>
          <a:prstGeom prst="rect">
            <a:avLst/>
          </a:prstGeom>
          <a:noFill/>
        </p:spPr>
        <p:txBody>
          <a:bodyPr wrap="square" rtlCol="0">
            <a:spAutoFit/>
          </a:bodyPr>
          <a:lstStyle/>
          <a:p>
            <a:pPr algn="ctr" defTabSz="913523">
              <a:lnSpc>
                <a:spcPct val="90000"/>
              </a:lnSpc>
              <a:defRPr/>
            </a:pPr>
            <a:r>
              <a:rPr lang="en-US" sz="1372"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Python integration</a:t>
            </a:r>
          </a:p>
        </p:txBody>
      </p:sp>
      <p:sp>
        <p:nvSpPr>
          <p:cNvPr id="46" name="Rectangle 45">
            <a:extLst>
              <a:ext uri="{FF2B5EF4-FFF2-40B4-BE49-F238E27FC236}">
                <a16:creationId xmlns:a16="http://schemas.microsoft.com/office/drawing/2014/main" id="{9AA59F6A-573A-4A05-A0C0-BEBD4AFDB0A5}"/>
              </a:ext>
            </a:extLst>
          </p:cNvPr>
          <p:cNvSpPr/>
          <p:nvPr/>
        </p:nvSpPr>
        <p:spPr bwMode="auto">
          <a:xfrm>
            <a:off x="813051" y="1400756"/>
            <a:ext cx="5444421" cy="11253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defRPr/>
            </a:pPr>
            <a:r>
              <a:rPr lang="en-US" sz="1961">
                <a:gradFill>
                  <a:gsLst>
                    <a:gs pos="93000">
                      <a:srgbClr val="0078D7"/>
                    </a:gs>
                    <a:gs pos="18000">
                      <a:srgbClr val="0078D7"/>
                    </a:gs>
                  </a:gsLst>
                  <a:lin ang="5400000" scaled="0"/>
                </a:gradFill>
                <a:latin typeface="Segoe UI Semibold" panose="020B0702040204020203" pitchFamily="34" charset="0"/>
                <a:cs typeface="Segoe UI Semibold" panose="020B0702040204020203" pitchFamily="34" charset="0"/>
              </a:rPr>
              <a:t>Scale through parallelization</a:t>
            </a:r>
          </a:p>
          <a:p>
            <a:pPr defTabSz="913927" fontAlgn="base">
              <a:lnSpc>
                <a:spcPct val="90000"/>
              </a:lnSpc>
              <a:spcBef>
                <a:spcPts val="588"/>
              </a:spcBef>
              <a:spcAft>
                <a:spcPct val="0"/>
              </a:spcAft>
              <a:defRPr/>
            </a:pPr>
            <a:r>
              <a:rPr lang="en-US" sz="1765">
                <a:gradFill>
                  <a:gsLst>
                    <a:gs pos="9735">
                      <a:srgbClr val="353535"/>
                    </a:gs>
                    <a:gs pos="37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Extend R and Python analytics with parallelized algorithms that scale up and out</a:t>
            </a:r>
          </a:p>
        </p:txBody>
      </p:sp>
      <p:sp>
        <p:nvSpPr>
          <p:cNvPr id="47" name="arrow_15"/>
          <p:cNvSpPr>
            <a:spLocks noChangeAspect="1" noEditPoints="1"/>
          </p:cNvSpPr>
          <p:nvPr/>
        </p:nvSpPr>
        <p:spPr bwMode="auto">
          <a:xfrm>
            <a:off x="448213" y="1496085"/>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8" name="arrow_15"/>
          <p:cNvSpPr>
            <a:spLocks noChangeAspect="1" noEditPoints="1"/>
          </p:cNvSpPr>
          <p:nvPr/>
        </p:nvSpPr>
        <p:spPr bwMode="auto">
          <a:xfrm>
            <a:off x="448213" y="2687583"/>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9" name="arrow_15"/>
          <p:cNvSpPr>
            <a:spLocks noChangeAspect="1" noEditPoints="1"/>
          </p:cNvSpPr>
          <p:nvPr/>
        </p:nvSpPr>
        <p:spPr bwMode="auto">
          <a:xfrm>
            <a:off x="448213" y="3847333"/>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53" name="arrow_15"/>
          <p:cNvSpPr>
            <a:spLocks noChangeAspect="1" noEditPoints="1"/>
          </p:cNvSpPr>
          <p:nvPr/>
        </p:nvSpPr>
        <p:spPr bwMode="auto">
          <a:xfrm>
            <a:off x="448213" y="4973467"/>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nvGrpSpPr>
          <p:cNvPr id="57" name="Group 56"/>
          <p:cNvGrpSpPr/>
          <p:nvPr/>
        </p:nvGrpSpPr>
        <p:grpSpPr>
          <a:xfrm>
            <a:off x="9330890" y="3522483"/>
            <a:ext cx="2335085" cy="2788438"/>
            <a:chOff x="5413727" y="4686743"/>
            <a:chExt cx="1049960" cy="1253809"/>
          </a:xfrm>
          <a:solidFill>
            <a:srgbClr val="F2F2F2"/>
          </a:solidFill>
        </p:grpSpPr>
        <p:grpSp>
          <p:nvGrpSpPr>
            <p:cNvPr id="62" name="Group 61"/>
            <p:cNvGrpSpPr/>
            <p:nvPr/>
          </p:nvGrpSpPr>
          <p:grpSpPr>
            <a:xfrm>
              <a:off x="5413727" y="4686743"/>
              <a:ext cx="1049960" cy="1253809"/>
              <a:chOff x="7715623" y="4142244"/>
              <a:chExt cx="556011" cy="663962"/>
            </a:xfrm>
            <a:grpFill/>
          </p:grpSpPr>
          <p:grpSp>
            <p:nvGrpSpPr>
              <p:cNvPr id="64" name="Group 63"/>
              <p:cNvGrpSpPr/>
              <p:nvPr/>
            </p:nvGrpSpPr>
            <p:grpSpPr>
              <a:xfrm>
                <a:off x="7715623" y="4142244"/>
                <a:ext cx="556011" cy="663962"/>
                <a:chOff x="2339589" y="172322"/>
                <a:chExt cx="409233" cy="663962"/>
              </a:xfrm>
              <a:grpFill/>
            </p:grpSpPr>
            <p:sp>
              <p:nvSpPr>
                <p:cNvPr id="66"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r>
                    <a:rPr lang="en-US" sz="1765">
                      <a:solidFill>
                        <a:srgbClr val="353535"/>
                      </a:solidFill>
                      <a:latin typeface="Segoe UI Semilight"/>
                    </a:rPr>
                    <a:t> </a:t>
                  </a:r>
                </a:p>
              </p:txBody>
            </p:sp>
            <p:sp>
              <p:nvSpPr>
                <p:cNvPr id="67"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r>
                    <a:rPr lang="en-US" sz="1765">
                      <a:solidFill>
                        <a:srgbClr val="353535"/>
                      </a:solidFill>
                      <a:latin typeface="Segoe UI Semilight"/>
                    </a:rPr>
                    <a:t> </a:t>
                  </a:r>
                </a:p>
              </p:txBody>
            </p:sp>
            <p:sp>
              <p:nvSpPr>
                <p:cNvPr id="68"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r>
                    <a:rPr lang="en-US" sz="1765">
                      <a:solidFill>
                        <a:srgbClr val="353535"/>
                      </a:solidFill>
                      <a:latin typeface="Segoe UI Semilight"/>
                    </a:rPr>
                    <a:t> </a:t>
                  </a:r>
                </a:p>
              </p:txBody>
            </p:sp>
          </p:grpSp>
          <p:sp>
            <p:nvSpPr>
              <p:cNvPr id="65" name="Oval 64"/>
              <p:cNvSpPr/>
              <p:nvPr/>
            </p:nvSpPr>
            <p:spPr bwMode="auto">
              <a:xfrm>
                <a:off x="7718694" y="4145054"/>
                <a:ext cx="551149" cy="182312"/>
              </a:xfrm>
              <a:prstGeom prst="ellipse">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3" name="Rectangle 62"/>
            <p:cNvSpPr/>
            <p:nvPr/>
          </p:nvSpPr>
          <p:spPr>
            <a:xfrm>
              <a:off x="5419526" y="5079206"/>
              <a:ext cx="1039376" cy="674458"/>
            </a:xfrm>
            <a:prstGeom prst="rect">
              <a:avLst/>
            </a:prstGeom>
            <a:grpFill/>
            <a:ln w="10795" cap="flat" cmpd="sng" algn="ctr">
              <a:noFill/>
              <a:prstDash val="solid"/>
            </a:ln>
            <a:effectLst/>
          </p:spPr>
          <p:txBody>
            <a:bodyPr lIns="179285" tIns="143428" rIns="179285" bIns="143428" rtlCol="0" anchor="ctr" anchorCtr="0"/>
            <a:lstStyle/>
            <a:p>
              <a:pPr algn="ctr" defTabSz="914367">
                <a:lnSpc>
                  <a:spcPct val="90000"/>
                </a:lnSpc>
                <a:defRPr/>
              </a:pPr>
              <a:endParaRPr lang="en-US" sz="1372">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endParaRPr>
            </a:p>
          </p:txBody>
        </p:sp>
      </p:grpSp>
      <p:cxnSp>
        <p:nvCxnSpPr>
          <p:cNvPr id="69" name="Straight Arrow Connector 68"/>
          <p:cNvCxnSpPr>
            <a:cxnSpLocks/>
          </p:cNvCxnSpPr>
          <p:nvPr/>
        </p:nvCxnSpPr>
        <p:spPr>
          <a:xfrm rot="5400000">
            <a:off x="9123912" y="5497227"/>
            <a:ext cx="855796" cy="0"/>
          </a:xfrm>
          <a:prstGeom prst="straightConnector1">
            <a:avLst/>
          </a:prstGeom>
          <a:noFill/>
          <a:ln w="15875" cap="flat">
            <a:solidFill>
              <a:srgbClr val="525252"/>
            </a:solidFill>
            <a:prstDash val="solid"/>
            <a:miter lim="800000"/>
            <a:headEnd type="arrow" w="med" len="sm"/>
            <a:tailEnd type="arrow" w="med" len="sm"/>
          </a:ln>
          <a:extLst>
            <a:ext uri="{909E8E84-426E-40DD-AFC4-6F175D3DCCD1}">
              <a14:hiddenFill xmlns:a14="http://schemas.microsoft.com/office/drawing/2010/main">
                <a:solidFill>
                  <a:srgbClr val="FFFFFF"/>
                </a:solidFill>
              </a14:hiddenFill>
            </a:ext>
          </a:extLst>
        </p:spPr>
      </p:cxnSp>
      <p:grpSp>
        <p:nvGrpSpPr>
          <p:cNvPr id="5" name="Group 4"/>
          <p:cNvGrpSpPr/>
          <p:nvPr/>
        </p:nvGrpSpPr>
        <p:grpSpPr>
          <a:xfrm>
            <a:off x="11135887" y="5588912"/>
            <a:ext cx="285894" cy="337998"/>
            <a:chOff x="13811376" y="5219181"/>
            <a:chExt cx="291627" cy="344776"/>
          </a:xfrm>
        </p:grpSpPr>
        <p:sp>
          <p:nvSpPr>
            <p:cNvPr id="105" name="Freeform 88"/>
            <p:cNvSpPr>
              <a:spLocks noChangeAspect="1"/>
            </p:cNvSpPr>
            <p:nvPr/>
          </p:nvSpPr>
          <p:spPr bwMode="auto">
            <a:xfrm rot="5400000">
              <a:off x="13784802" y="5245755"/>
              <a:ext cx="344776" cy="291627"/>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accent1"/>
            </a:solidFill>
            <a:ln w="9525" cap="flat" cmpd="sng" algn="ctr">
              <a:noFill/>
              <a:prstDash val="solid"/>
            </a:ln>
            <a:effectLst/>
          </p:spPr>
          <p:txBody>
            <a:bodyPr rot="0" spcFirstLastPara="0" vertOverflow="overflow" horzOverflow="overflow" vert="horz" wrap="square" lIns="89592" tIns="44796" rIns="44796" bIns="89592" numCol="1" spcCol="0" rtlCol="0" fromWordArt="0" anchor="b" anchorCtr="0" forceAA="0" compatLnSpc="1">
              <a:prstTxWarp prst="textNoShape">
                <a:avLst/>
              </a:prstTxWarp>
              <a:noAutofit/>
            </a:bodyPr>
            <a:lstStyle/>
            <a:p>
              <a:pPr algn="ctr" defTabSz="895403">
                <a:defRPr/>
              </a:pPr>
              <a:endParaRPr lang="en-US" sz="1368" kern="0" spc="-49">
                <a:ln>
                  <a:solidFill>
                    <a:srgbClr val="FFFFFF">
                      <a:alpha val="0"/>
                    </a:srgbClr>
                  </a:solidFill>
                </a:ln>
                <a:solidFill>
                  <a:srgbClr val="000000"/>
                </a:solidFill>
                <a:latin typeface="Segoe UI Light" panose="020B0502040204020203" pitchFamily="34" charset="0"/>
                <a:ea typeface="Segoe UI" pitchFamily="34" charset="0"/>
                <a:cs typeface="Segoe UI Light" panose="020B0502040204020203" pitchFamily="34" charset="0"/>
              </a:endParaRPr>
            </a:p>
          </p:txBody>
        </p:sp>
        <p:sp>
          <p:nvSpPr>
            <p:cNvPr id="106" name="Rectangle 105"/>
            <p:cNvSpPr/>
            <p:nvPr/>
          </p:nvSpPr>
          <p:spPr>
            <a:xfrm rot="10800000">
              <a:off x="13828498" y="5234785"/>
              <a:ext cx="257384" cy="313567"/>
            </a:xfrm>
            <a:prstGeom prst="rect">
              <a:avLst/>
            </a:prstGeom>
            <a:solidFill>
              <a:schemeClr val="bg1"/>
            </a:solidFill>
            <a:ln w="10795" cap="flat" cmpd="sng" algn="ctr">
              <a:noFill/>
              <a:prstDash val="solid"/>
            </a:ln>
            <a:effectLst/>
          </p:spPr>
          <p:txBody>
            <a:bodyPr rot="0" spcFirstLastPara="0" vertOverflow="overflow" horzOverflow="overflow" vert="horz" wrap="square" lIns="89592" tIns="44796" rIns="89592" bIns="44796" numCol="1" spcCol="0" rtlCol="0" fromWordArt="0" anchor="ctr" anchorCtr="0" forceAA="0" compatLnSpc="1">
              <a:prstTxWarp prst="textNoShape">
                <a:avLst/>
              </a:prstTxWarp>
              <a:noAutofit/>
            </a:bodyPr>
            <a:lstStyle/>
            <a:p>
              <a:pPr algn="ctr" defTabSz="912803">
                <a:defRPr/>
              </a:pPr>
              <a:endParaRPr lang="en-US" sz="1765" kern="0">
                <a:solidFill>
                  <a:prstClr val="white"/>
                </a:solidFill>
                <a:latin typeface="Segoe UI Light" panose="020B0502040204020203" pitchFamily="34" charset="0"/>
                <a:cs typeface="Segoe UI Light" panose="020B0502040204020203" pitchFamily="34" charset="0"/>
              </a:endParaRPr>
            </a:p>
          </p:txBody>
        </p:sp>
        <p:grpSp>
          <p:nvGrpSpPr>
            <p:cNvPr id="96" name="Group 95"/>
            <p:cNvGrpSpPr/>
            <p:nvPr/>
          </p:nvGrpSpPr>
          <p:grpSpPr>
            <a:xfrm>
              <a:off x="13815752" y="5231396"/>
              <a:ext cx="274584" cy="323375"/>
              <a:chOff x="4721447" y="5169895"/>
              <a:chExt cx="267633" cy="315192"/>
            </a:xfrm>
          </p:grpSpPr>
          <p:cxnSp>
            <p:nvCxnSpPr>
              <p:cNvPr id="97" name="Straight Connector 96"/>
              <p:cNvCxnSpPr/>
              <p:nvPr/>
            </p:nvCxnSpPr>
            <p:spPr>
              <a:xfrm>
                <a:off x="4831713" y="5169895"/>
                <a:ext cx="0" cy="315192"/>
              </a:xfrm>
              <a:prstGeom prst="line">
                <a:avLst/>
              </a:prstGeom>
              <a:noFill/>
              <a:ln w="12700" cap="flat" cmpd="sng" algn="ctr">
                <a:solidFill>
                  <a:schemeClr val="accent1"/>
                </a:solidFill>
                <a:prstDash val="solid"/>
              </a:ln>
              <a:effectLst/>
            </p:spPr>
          </p:cxnSp>
          <p:cxnSp>
            <p:nvCxnSpPr>
              <p:cNvPr id="98" name="Straight Connector 97"/>
              <p:cNvCxnSpPr/>
              <p:nvPr/>
            </p:nvCxnSpPr>
            <p:spPr>
              <a:xfrm>
                <a:off x="4886219" y="5169895"/>
                <a:ext cx="0" cy="315192"/>
              </a:xfrm>
              <a:prstGeom prst="line">
                <a:avLst/>
              </a:prstGeom>
              <a:noFill/>
              <a:ln w="12700" cap="flat" cmpd="sng" algn="ctr">
                <a:solidFill>
                  <a:schemeClr val="accent1"/>
                </a:solidFill>
                <a:prstDash val="solid"/>
              </a:ln>
              <a:effectLst/>
            </p:spPr>
          </p:cxnSp>
          <p:cxnSp>
            <p:nvCxnSpPr>
              <p:cNvPr id="99" name="Straight Connector 98"/>
              <p:cNvCxnSpPr/>
              <p:nvPr/>
            </p:nvCxnSpPr>
            <p:spPr>
              <a:xfrm>
                <a:off x="4940725" y="5169895"/>
                <a:ext cx="0" cy="315192"/>
              </a:xfrm>
              <a:prstGeom prst="line">
                <a:avLst/>
              </a:prstGeom>
              <a:noFill/>
              <a:ln w="12700" cap="flat" cmpd="sng" algn="ctr">
                <a:solidFill>
                  <a:schemeClr val="accent1"/>
                </a:solidFill>
                <a:prstDash val="solid"/>
              </a:ln>
              <a:effectLst/>
            </p:spPr>
          </p:cxnSp>
          <p:cxnSp>
            <p:nvCxnSpPr>
              <p:cNvPr id="100" name="Straight Connector 99"/>
              <p:cNvCxnSpPr/>
              <p:nvPr/>
            </p:nvCxnSpPr>
            <p:spPr>
              <a:xfrm>
                <a:off x="4721447" y="5266677"/>
                <a:ext cx="262256" cy="0"/>
              </a:xfrm>
              <a:prstGeom prst="line">
                <a:avLst/>
              </a:prstGeom>
              <a:noFill/>
              <a:ln w="12700" cap="flat" cmpd="sng" algn="ctr">
                <a:solidFill>
                  <a:schemeClr val="accent1"/>
                </a:solidFill>
                <a:prstDash val="solid"/>
              </a:ln>
              <a:effectLst/>
            </p:spPr>
          </p:cxnSp>
          <p:cxnSp>
            <p:nvCxnSpPr>
              <p:cNvPr id="101" name="Straight Connector 100"/>
              <p:cNvCxnSpPr/>
              <p:nvPr/>
            </p:nvCxnSpPr>
            <p:spPr>
              <a:xfrm>
                <a:off x="4721454" y="5319630"/>
                <a:ext cx="262256" cy="0"/>
              </a:xfrm>
              <a:prstGeom prst="line">
                <a:avLst/>
              </a:prstGeom>
              <a:noFill/>
              <a:ln w="12700" cap="flat" cmpd="sng" algn="ctr">
                <a:solidFill>
                  <a:schemeClr val="accent1"/>
                </a:solidFill>
                <a:prstDash val="solid"/>
              </a:ln>
              <a:effectLst/>
            </p:spPr>
          </p:cxnSp>
          <p:cxnSp>
            <p:nvCxnSpPr>
              <p:cNvPr id="102" name="Straight Connector 101"/>
              <p:cNvCxnSpPr/>
              <p:nvPr/>
            </p:nvCxnSpPr>
            <p:spPr>
              <a:xfrm>
                <a:off x="4722262" y="5372582"/>
                <a:ext cx="262256" cy="0"/>
              </a:xfrm>
              <a:prstGeom prst="line">
                <a:avLst/>
              </a:prstGeom>
              <a:noFill/>
              <a:ln w="12700" cap="flat" cmpd="sng" algn="ctr">
                <a:solidFill>
                  <a:schemeClr val="accent1"/>
                </a:solidFill>
                <a:prstDash val="solid"/>
              </a:ln>
              <a:effectLst/>
            </p:spPr>
          </p:cxnSp>
          <p:cxnSp>
            <p:nvCxnSpPr>
              <p:cNvPr id="103" name="Straight Connector 102"/>
              <p:cNvCxnSpPr/>
              <p:nvPr/>
            </p:nvCxnSpPr>
            <p:spPr>
              <a:xfrm>
                <a:off x="4722262" y="5425533"/>
                <a:ext cx="262256" cy="0"/>
              </a:xfrm>
              <a:prstGeom prst="line">
                <a:avLst/>
              </a:prstGeom>
              <a:noFill/>
              <a:ln w="12700" cap="flat" cmpd="sng" algn="ctr">
                <a:solidFill>
                  <a:schemeClr val="accent1"/>
                </a:solidFill>
                <a:prstDash val="solid"/>
              </a:ln>
              <a:effectLst/>
            </p:spPr>
          </p:cxnSp>
          <p:cxnSp>
            <p:nvCxnSpPr>
              <p:cNvPr id="104" name="Straight Connector 103"/>
              <p:cNvCxnSpPr/>
              <p:nvPr/>
            </p:nvCxnSpPr>
            <p:spPr>
              <a:xfrm>
                <a:off x="4726824" y="5213725"/>
                <a:ext cx="262256" cy="0"/>
              </a:xfrm>
              <a:prstGeom prst="line">
                <a:avLst/>
              </a:prstGeom>
              <a:noFill/>
              <a:ln w="12700" cap="flat" cmpd="sng" algn="ctr">
                <a:solidFill>
                  <a:schemeClr val="accent1"/>
                </a:solidFill>
                <a:prstDash val="solid"/>
              </a:ln>
              <a:effectLst/>
            </p:spPr>
          </p:cxnSp>
          <p:cxnSp>
            <p:nvCxnSpPr>
              <p:cNvPr id="111" name="Straight Connector 110"/>
              <p:cNvCxnSpPr/>
              <p:nvPr/>
            </p:nvCxnSpPr>
            <p:spPr>
              <a:xfrm>
                <a:off x="4777208" y="5169895"/>
                <a:ext cx="0" cy="315192"/>
              </a:xfrm>
              <a:prstGeom prst="line">
                <a:avLst/>
              </a:prstGeom>
              <a:noFill/>
              <a:ln w="12700" cap="flat" cmpd="sng" algn="ctr">
                <a:solidFill>
                  <a:schemeClr val="accent1"/>
                </a:solidFill>
                <a:prstDash val="solid"/>
              </a:ln>
              <a:effectLst/>
            </p:spPr>
          </p:cxnSp>
        </p:grpSp>
      </p:grpSp>
      <p:grpSp>
        <p:nvGrpSpPr>
          <p:cNvPr id="6" name="Group 5"/>
          <p:cNvGrpSpPr/>
          <p:nvPr/>
        </p:nvGrpSpPr>
        <p:grpSpPr>
          <a:xfrm>
            <a:off x="11053479" y="4872655"/>
            <a:ext cx="450708" cy="501502"/>
            <a:chOff x="11224605" y="4530270"/>
            <a:chExt cx="459746" cy="511558"/>
          </a:xfrm>
        </p:grpSpPr>
        <p:sp>
          <p:nvSpPr>
            <p:cNvPr id="87" name="Rectangle 153"/>
            <p:cNvSpPr/>
            <p:nvPr/>
          </p:nvSpPr>
          <p:spPr>
            <a:xfrm>
              <a:off x="11252168" y="4549012"/>
              <a:ext cx="350821" cy="405701"/>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00129"/>
                <a:gd name="connsiteY0" fmla="*/ 0 h 384583"/>
                <a:gd name="connsiteX1" fmla="*/ 300129 w 300129"/>
                <a:gd name="connsiteY1" fmla="*/ 0 h 384583"/>
                <a:gd name="connsiteX2" fmla="*/ 0 w 300129"/>
                <a:gd name="connsiteY2" fmla="*/ 384583 h 384583"/>
                <a:gd name="connsiteX3" fmla="*/ 0 w 300129"/>
                <a:gd name="connsiteY3" fmla="*/ 0 h 384583"/>
                <a:gd name="connsiteX0" fmla="*/ 0 w 302713"/>
                <a:gd name="connsiteY0" fmla="*/ 0 h 384583"/>
                <a:gd name="connsiteX1" fmla="*/ 300129 w 302713"/>
                <a:gd name="connsiteY1" fmla="*/ 0 h 384583"/>
                <a:gd name="connsiteX2" fmla="*/ 0 w 302713"/>
                <a:gd name="connsiteY2" fmla="*/ 384583 h 384583"/>
                <a:gd name="connsiteX3" fmla="*/ 0 w 302713"/>
                <a:gd name="connsiteY3" fmla="*/ 0 h 384583"/>
                <a:gd name="connsiteX0" fmla="*/ 0 w 302915"/>
                <a:gd name="connsiteY0" fmla="*/ 0 h 384688"/>
                <a:gd name="connsiteX1" fmla="*/ 300129 w 302915"/>
                <a:gd name="connsiteY1" fmla="*/ 0 h 384688"/>
                <a:gd name="connsiteX2" fmla="*/ 0 w 302915"/>
                <a:gd name="connsiteY2" fmla="*/ 384583 h 384688"/>
                <a:gd name="connsiteX3" fmla="*/ 0 w 302915"/>
                <a:gd name="connsiteY3" fmla="*/ 0 h 384688"/>
                <a:gd name="connsiteX0" fmla="*/ 0 w 303865"/>
                <a:gd name="connsiteY0" fmla="*/ 0 h 384688"/>
                <a:gd name="connsiteX1" fmla="*/ 300129 w 303865"/>
                <a:gd name="connsiteY1" fmla="*/ 0 h 384688"/>
                <a:gd name="connsiteX2" fmla="*/ 0 w 303865"/>
                <a:gd name="connsiteY2" fmla="*/ 384583 h 384688"/>
                <a:gd name="connsiteX3" fmla="*/ 0 w 303865"/>
                <a:gd name="connsiteY3" fmla="*/ 0 h 384688"/>
                <a:gd name="connsiteX0" fmla="*/ 0 w 303865"/>
                <a:gd name="connsiteY0" fmla="*/ 0 h 384700"/>
                <a:gd name="connsiteX1" fmla="*/ 300129 w 303865"/>
                <a:gd name="connsiteY1" fmla="*/ 0 h 384700"/>
                <a:gd name="connsiteX2" fmla="*/ 0 w 303865"/>
                <a:gd name="connsiteY2" fmla="*/ 384583 h 384700"/>
                <a:gd name="connsiteX3" fmla="*/ 0 w 303865"/>
                <a:gd name="connsiteY3" fmla="*/ 0 h 384700"/>
                <a:gd name="connsiteX0" fmla="*/ 0 w 304322"/>
                <a:gd name="connsiteY0" fmla="*/ 0 h 384583"/>
                <a:gd name="connsiteX1" fmla="*/ 300129 w 304322"/>
                <a:gd name="connsiteY1" fmla="*/ 0 h 384583"/>
                <a:gd name="connsiteX2" fmla="*/ 0 w 304322"/>
                <a:gd name="connsiteY2" fmla="*/ 384583 h 384583"/>
                <a:gd name="connsiteX3" fmla="*/ 0 w 304322"/>
                <a:gd name="connsiteY3" fmla="*/ 0 h 384583"/>
                <a:gd name="connsiteX0" fmla="*/ 0 w 301605"/>
                <a:gd name="connsiteY0" fmla="*/ 0 h 384583"/>
                <a:gd name="connsiteX1" fmla="*/ 300129 w 301605"/>
                <a:gd name="connsiteY1" fmla="*/ 0 h 384583"/>
                <a:gd name="connsiteX2" fmla="*/ 0 w 301605"/>
                <a:gd name="connsiteY2" fmla="*/ 384583 h 384583"/>
                <a:gd name="connsiteX3" fmla="*/ 0 w 301605"/>
                <a:gd name="connsiteY3" fmla="*/ 0 h 384583"/>
                <a:gd name="connsiteX0" fmla="*/ 0 w 301447"/>
                <a:gd name="connsiteY0" fmla="*/ 0 h 402570"/>
                <a:gd name="connsiteX1" fmla="*/ 300129 w 301447"/>
                <a:gd name="connsiteY1" fmla="*/ 0 h 402570"/>
                <a:gd name="connsiteX2" fmla="*/ 0 w 301447"/>
                <a:gd name="connsiteY2" fmla="*/ 384583 h 402570"/>
                <a:gd name="connsiteX3" fmla="*/ 0 w 301447"/>
                <a:gd name="connsiteY3" fmla="*/ 0 h 402570"/>
                <a:gd name="connsiteX0" fmla="*/ 2234 w 303665"/>
                <a:gd name="connsiteY0" fmla="*/ 0 h 410060"/>
                <a:gd name="connsiteX1" fmla="*/ 302363 w 303665"/>
                <a:gd name="connsiteY1" fmla="*/ 0 h 410060"/>
                <a:gd name="connsiteX2" fmla="*/ 0 w 303665"/>
                <a:gd name="connsiteY2" fmla="*/ 392382 h 410060"/>
                <a:gd name="connsiteX3" fmla="*/ 2234 w 303665"/>
                <a:gd name="connsiteY3" fmla="*/ 0 h 410060"/>
                <a:gd name="connsiteX0" fmla="*/ 2234 w 303680"/>
                <a:gd name="connsiteY0" fmla="*/ 0 h 403956"/>
                <a:gd name="connsiteX1" fmla="*/ 302363 w 303680"/>
                <a:gd name="connsiteY1" fmla="*/ 0 h 403956"/>
                <a:gd name="connsiteX2" fmla="*/ 0 w 303680"/>
                <a:gd name="connsiteY2" fmla="*/ 392382 h 403956"/>
                <a:gd name="connsiteX3" fmla="*/ 2234 w 303680"/>
                <a:gd name="connsiteY3" fmla="*/ 0 h 403956"/>
                <a:gd name="connsiteX0" fmla="*/ 2234 w 303782"/>
                <a:gd name="connsiteY0" fmla="*/ 0 h 392382"/>
                <a:gd name="connsiteX1" fmla="*/ 302363 w 303782"/>
                <a:gd name="connsiteY1" fmla="*/ 0 h 392382"/>
                <a:gd name="connsiteX2" fmla="*/ 0 w 303782"/>
                <a:gd name="connsiteY2" fmla="*/ 392382 h 392382"/>
                <a:gd name="connsiteX3" fmla="*/ 2234 w 303782"/>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Lst>
              <a:ahLst/>
              <a:cxnLst>
                <a:cxn ang="0">
                  <a:pos x="connsiteX0" y="connsiteY0"/>
                </a:cxn>
                <a:cxn ang="0">
                  <a:pos x="connsiteX1" y="connsiteY1"/>
                </a:cxn>
                <a:cxn ang="0">
                  <a:pos x="connsiteX2" y="connsiteY2"/>
                </a:cxn>
                <a:cxn ang="0">
                  <a:pos x="connsiteX3" y="connsiteY3"/>
                </a:cxn>
              </a:cxnLst>
              <a:rect l="l" t="t" r="r" b="b"/>
              <a:pathLst>
                <a:path w="302363" h="392382">
                  <a:moveTo>
                    <a:pt x="2234" y="0"/>
                  </a:moveTo>
                  <a:lnTo>
                    <a:pt x="302363" y="0"/>
                  </a:lnTo>
                  <a:cubicBezTo>
                    <a:pt x="255395" y="120404"/>
                    <a:pt x="167159" y="364972"/>
                    <a:pt x="0" y="392382"/>
                  </a:cubicBezTo>
                  <a:cubicBezTo>
                    <a:pt x="745" y="261588"/>
                    <a:pt x="1489" y="130794"/>
                    <a:pt x="2234" y="0"/>
                  </a:cubicBezTo>
                  <a:close/>
                </a:path>
              </a:pathLst>
            </a:custGeom>
            <a:solidFill>
              <a:schemeClr val="bg1"/>
            </a:solidFill>
            <a:ln w="10795" cap="flat" cmpd="sng" algn="ctr">
              <a:noFill/>
              <a:prstDash val="solid"/>
            </a:ln>
            <a:effectLst/>
          </p:spPr>
          <p:txBody>
            <a:bodyPr lIns="18275" tIns="18275" rIns="18275" bIns="18275" rtlCol="0" anchor="t"/>
            <a:lstStyle/>
            <a:p>
              <a:pPr algn="ctr" defTabSz="913523">
                <a:defRPr/>
              </a:pPr>
              <a:endParaRPr lang="en-IN" sz="600" kern="0">
                <a:solidFill>
                  <a:srgbClr val="FF8C00"/>
                </a:solidFill>
                <a:latin typeface="Segoe UI Light" panose="020B0502040204020203" pitchFamily="34" charset="0"/>
                <a:cs typeface="Segoe UI Light" panose="020B0502040204020203" pitchFamily="34" charset="0"/>
              </a:endParaRPr>
            </a:p>
          </p:txBody>
        </p:sp>
        <p:sp>
          <p:nvSpPr>
            <p:cNvPr id="88" name="Freeform 70"/>
            <p:cNvSpPr/>
            <p:nvPr>
              <p:custDataLst>
                <p:tags r:id="rId1"/>
              </p:custDataLst>
            </p:nvPr>
          </p:nvSpPr>
          <p:spPr bwMode="auto">
            <a:xfrm rot="10800000">
              <a:off x="11224605" y="4530270"/>
              <a:ext cx="388053" cy="443184"/>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chemeClr val="accent1"/>
            </a:solidFill>
            <a:ln>
              <a:noFill/>
            </a:ln>
            <a:extLst/>
          </p:spPr>
          <p:txBody>
            <a:bodyPr rot="0" spcFirstLastPara="0" vertOverflow="overflow" horzOverflow="overflow" vert="horz" wrap="square" lIns="91375" tIns="45688" rIns="91375" bIns="45688" numCol="1" spcCol="0" rtlCol="0" fromWordArt="0" anchor="t" anchorCtr="0" forceAA="0" compatLnSpc="1">
              <a:prstTxWarp prst="textNoShape">
                <a:avLst/>
              </a:prstTxWarp>
              <a:noAutofit/>
            </a:bodyPr>
            <a:lstStyle/>
            <a:p>
              <a:pPr algn="ctr" defTabSz="913523">
                <a:defRPr/>
              </a:pPr>
              <a:endParaRPr lang="en-US" sz="700" kern="0">
                <a:solidFill>
                  <a:prstClr val="white"/>
                </a:solidFill>
                <a:latin typeface="Segoe UI Light" panose="020B0502040204020203" pitchFamily="34" charset="0"/>
                <a:cs typeface="Segoe UI Light" panose="020B0502040204020203" pitchFamily="34" charset="0"/>
              </a:endParaRPr>
            </a:p>
          </p:txBody>
        </p:sp>
        <p:sp>
          <p:nvSpPr>
            <p:cNvPr id="89" name="Rectangle 153"/>
            <p:cNvSpPr>
              <a:spLocks noChangeAspect="1"/>
            </p:cNvSpPr>
            <p:nvPr/>
          </p:nvSpPr>
          <p:spPr>
            <a:xfrm>
              <a:off x="11308973" y="4611462"/>
              <a:ext cx="369124" cy="41773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275" tIns="44814" rIns="18275" bIns="18275" rtlCol="0" anchor="t"/>
            <a:lstStyle/>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010010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100100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010101</a:t>
              </a:r>
            </a:p>
          </p:txBody>
        </p:sp>
        <p:sp>
          <p:nvSpPr>
            <p:cNvPr id="90" name="Freeform 72"/>
            <p:cNvSpPr/>
            <p:nvPr>
              <p:custDataLst>
                <p:tags r:id="rId2"/>
              </p:custDataLst>
            </p:nvPr>
          </p:nvSpPr>
          <p:spPr bwMode="auto">
            <a:xfrm rot="10800000">
              <a:off x="11295506" y="4598339"/>
              <a:ext cx="388845" cy="443489"/>
            </a:xfrm>
            <a:custGeom>
              <a:avLst/>
              <a:gdLst>
                <a:gd name="connsiteX0" fmla="*/ 304539 w 847199"/>
                <a:gd name="connsiteY0" fmla="*/ 57538 h 966241"/>
                <a:gd name="connsiteX1" fmla="*/ 302555 w 847199"/>
                <a:gd name="connsiteY1" fmla="*/ 230813 h 966241"/>
                <a:gd name="connsiteX2" fmla="*/ 239727 w 847199"/>
                <a:gd name="connsiteY2" fmla="*/ 276447 h 966241"/>
                <a:gd name="connsiteX3" fmla="*/ 62813 w 847199"/>
                <a:gd name="connsiteY3" fmla="*/ 276116 h 966241"/>
                <a:gd name="connsiteX4" fmla="*/ 60499 w 847199"/>
                <a:gd name="connsiteY4" fmla="*/ 849181 h 966241"/>
                <a:gd name="connsiteX5" fmla="*/ 110100 w 847199"/>
                <a:gd name="connsiteY5" fmla="*/ 908703 h 966241"/>
                <a:gd name="connsiteX6" fmla="*/ 786669 w 847199"/>
                <a:gd name="connsiteY6" fmla="*/ 904735 h 966241"/>
                <a:gd name="connsiteX7" fmla="*/ 786669 w 847199"/>
                <a:gd name="connsiteY7" fmla="*/ 126980 h 966241"/>
                <a:gd name="connsiteX8" fmla="*/ 727147 w 847199"/>
                <a:gd name="connsiteY8" fmla="*/ 59522 h 966241"/>
                <a:gd name="connsiteX9" fmla="*/ 279755 w 847199"/>
                <a:gd name="connsiteY9" fmla="*/ 0 h 966241"/>
                <a:gd name="connsiteX10" fmla="*/ 763472 w 847199"/>
                <a:gd name="connsiteY10" fmla="*/ 794 h 966241"/>
                <a:gd name="connsiteX11" fmla="*/ 847199 w 847199"/>
                <a:gd name="connsiteY11" fmla="*/ 95235 h 966241"/>
                <a:gd name="connsiteX12" fmla="*/ 845215 w 847199"/>
                <a:gd name="connsiteY12" fmla="*/ 966241 h 966241"/>
                <a:gd name="connsiteX13" fmla="*/ 75395 w 847199"/>
                <a:gd name="connsiteY13" fmla="*/ 966241 h 966241"/>
                <a:gd name="connsiteX14" fmla="*/ 1984 w 847199"/>
                <a:gd name="connsiteY14" fmla="*/ 892830 h 966241"/>
                <a:gd name="connsiteX15" fmla="*/ 0 w 847199"/>
                <a:gd name="connsiteY15" fmla="*/ 248008 h 9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199" h="966241">
                  <a:moveTo>
                    <a:pt x="304539" y="57538"/>
                  </a:moveTo>
                  <a:cubicBezTo>
                    <a:pt x="303878" y="115738"/>
                    <a:pt x="305862" y="171291"/>
                    <a:pt x="302555" y="230813"/>
                  </a:cubicBezTo>
                  <a:cubicBezTo>
                    <a:pt x="295942" y="265865"/>
                    <a:pt x="283376" y="273140"/>
                    <a:pt x="239727" y="276447"/>
                  </a:cubicBezTo>
                  <a:lnTo>
                    <a:pt x="62813" y="276116"/>
                  </a:lnTo>
                  <a:cubicBezTo>
                    <a:pt x="62373" y="466807"/>
                    <a:pt x="60940" y="658490"/>
                    <a:pt x="60499" y="849181"/>
                  </a:cubicBezTo>
                  <a:cubicBezTo>
                    <a:pt x="67112" y="872990"/>
                    <a:pt x="67773" y="898783"/>
                    <a:pt x="110100" y="908703"/>
                  </a:cubicBezTo>
                  <a:lnTo>
                    <a:pt x="786669" y="904735"/>
                  </a:lnTo>
                  <a:lnTo>
                    <a:pt x="786669" y="126980"/>
                  </a:lnTo>
                  <a:cubicBezTo>
                    <a:pt x="787330" y="100526"/>
                    <a:pt x="778072" y="58199"/>
                    <a:pt x="727147" y="59522"/>
                  </a:cubicBezTo>
                  <a:close/>
                  <a:moveTo>
                    <a:pt x="279755" y="0"/>
                  </a:moveTo>
                  <a:lnTo>
                    <a:pt x="763472" y="794"/>
                  </a:lnTo>
                  <a:cubicBezTo>
                    <a:pt x="833575" y="9391"/>
                    <a:pt x="845215" y="58199"/>
                    <a:pt x="847199" y="95235"/>
                  </a:cubicBezTo>
                  <a:lnTo>
                    <a:pt x="845215" y="966241"/>
                  </a:lnTo>
                  <a:lnTo>
                    <a:pt x="75395" y="966241"/>
                  </a:lnTo>
                  <a:cubicBezTo>
                    <a:pt x="29100" y="963596"/>
                    <a:pt x="8598" y="929205"/>
                    <a:pt x="1984" y="892830"/>
                  </a:cubicBezTo>
                  <a:lnTo>
                    <a:pt x="0" y="248008"/>
                  </a:lnTo>
                  <a:close/>
                </a:path>
              </a:pathLst>
            </a:custGeom>
            <a:solidFill>
              <a:schemeClr val="accent1"/>
            </a:solidFill>
            <a:ln>
              <a:noFill/>
            </a:ln>
            <a:extLst/>
          </p:spPr>
          <p:txBody>
            <a:bodyPr rot="0" spcFirstLastPara="0" vertOverflow="overflow" horzOverflow="overflow" vert="horz" wrap="square" lIns="91375" tIns="45688" rIns="91375" bIns="45688" numCol="1" spcCol="0" rtlCol="0" fromWordArt="0" anchor="t" anchorCtr="0" forceAA="0" compatLnSpc="1">
              <a:prstTxWarp prst="textNoShape">
                <a:avLst/>
              </a:prstTxWarp>
              <a:noAutofit/>
            </a:bodyPr>
            <a:lstStyle/>
            <a:p>
              <a:pPr algn="ctr" defTabSz="913523">
                <a:defRPr/>
              </a:pPr>
              <a:endParaRPr lang="en-US" sz="700" kern="0">
                <a:solidFill>
                  <a:prstClr val="white"/>
                </a:solidFill>
                <a:latin typeface="Segoe UI Light" panose="020B0502040204020203" pitchFamily="34" charset="0"/>
                <a:cs typeface="Segoe UI Light" panose="020B0502040204020203" pitchFamily="34" charset="0"/>
              </a:endParaRPr>
            </a:p>
          </p:txBody>
        </p:sp>
      </p:grpSp>
      <p:sp>
        <p:nvSpPr>
          <p:cNvPr id="116" name="Rectangle 115"/>
          <p:cNvSpPr/>
          <p:nvPr/>
        </p:nvSpPr>
        <p:spPr>
          <a:xfrm>
            <a:off x="9620258" y="4195251"/>
            <a:ext cx="1756349" cy="661200"/>
          </a:xfrm>
          <a:prstGeom prst="rect">
            <a:avLst/>
          </a:prstGeom>
          <a:noFill/>
          <a:ln w="10795" cap="flat" cmpd="sng" algn="ctr">
            <a:noFill/>
            <a:prstDash val="solid"/>
          </a:ln>
          <a:effectLst/>
        </p:spPr>
        <p:txBody>
          <a:bodyPr lIns="179285" tIns="143428" rIns="179285" bIns="143428" rtlCol="0" anchor="ctr" anchorCtr="0"/>
          <a:lstStyle/>
          <a:p>
            <a:pPr indent="-358279" algn="ctr" defTabSz="914367">
              <a:lnSpc>
                <a:spcPct val="90000"/>
              </a:lnSpc>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Analytics library</a:t>
            </a:r>
          </a:p>
        </p:txBody>
      </p:sp>
      <p:sp>
        <p:nvSpPr>
          <p:cNvPr id="117" name="Rectangle 116"/>
          <p:cNvSpPr/>
          <p:nvPr/>
        </p:nvSpPr>
        <p:spPr>
          <a:xfrm>
            <a:off x="9548003" y="5174782"/>
            <a:ext cx="1756349" cy="661200"/>
          </a:xfrm>
          <a:prstGeom prst="rect">
            <a:avLst/>
          </a:prstGeom>
          <a:noFill/>
          <a:ln w="10795" cap="flat" cmpd="sng" algn="ctr">
            <a:noFill/>
            <a:prstDash val="solid"/>
          </a:ln>
          <a:effectLst/>
        </p:spPr>
        <p:txBody>
          <a:bodyPr lIns="179285" tIns="143428" rIns="179285" bIns="143428" rtlCol="0" anchor="ctr" anchorCtr="0"/>
          <a:lstStyle/>
          <a:p>
            <a:pPr indent="-358279" defTabSz="914367">
              <a:lnSpc>
                <a:spcPct val="90000"/>
              </a:lnSpc>
              <a:spcBef>
                <a:spcPts val="1176"/>
              </a:spcBef>
              <a:spcAft>
                <a:spcPts val="588"/>
              </a:spcAft>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T-SQL interface</a:t>
            </a:r>
          </a:p>
          <a:p>
            <a:pPr indent="-358279" defTabSz="914367">
              <a:lnSpc>
                <a:spcPct val="90000"/>
              </a:lnSpc>
              <a:spcBef>
                <a:spcPts val="1176"/>
              </a:spcBef>
              <a:spcAft>
                <a:spcPts val="588"/>
              </a:spcAft>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Relational data</a:t>
            </a:r>
          </a:p>
        </p:txBody>
      </p:sp>
      <p:grpSp>
        <p:nvGrpSpPr>
          <p:cNvPr id="7" name="Group 6"/>
          <p:cNvGrpSpPr/>
          <p:nvPr/>
        </p:nvGrpSpPr>
        <p:grpSpPr>
          <a:xfrm>
            <a:off x="10089656" y="4713728"/>
            <a:ext cx="817550" cy="409526"/>
            <a:chOff x="12788511" y="4333323"/>
            <a:chExt cx="833944" cy="417738"/>
          </a:xfrm>
        </p:grpSpPr>
        <p:sp>
          <p:nvSpPr>
            <p:cNvPr id="119" name="Rectangle 153"/>
            <p:cNvSpPr>
              <a:spLocks noChangeAspect="1"/>
            </p:cNvSpPr>
            <p:nvPr/>
          </p:nvSpPr>
          <p:spPr>
            <a:xfrm>
              <a:off x="12788511" y="4333323"/>
              <a:ext cx="369124" cy="41773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275" tIns="44814" rIns="18275" bIns="18275" rtlCol="0" anchor="t"/>
            <a:lstStyle/>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010010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100100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010101</a:t>
              </a:r>
            </a:p>
          </p:txBody>
        </p:sp>
        <p:sp>
          <p:nvSpPr>
            <p:cNvPr id="120" name="Rectangle 153"/>
            <p:cNvSpPr>
              <a:spLocks noChangeAspect="1"/>
            </p:cNvSpPr>
            <p:nvPr/>
          </p:nvSpPr>
          <p:spPr>
            <a:xfrm>
              <a:off x="13253331" y="4333323"/>
              <a:ext cx="369124" cy="41773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275" tIns="44814" rIns="18275" bIns="18275" rtlCol="0" anchor="t"/>
            <a:lstStyle/>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010010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100100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010101</a:t>
              </a:r>
            </a:p>
          </p:txBody>
        </p:sp>
      </p:grpSp>
      <p:cxnSp>
        <p:nvCxnSpPr>
          <p:cNvPr id="123" name="Straight Arrow Connector 122">
            <a:extLst/>
          </p:cNvPr>
          <p:cNvCxnSpPr/>
          <p:nvPr/>
        </p:nvCxnSpPr>
        <p:spPr bwMode="auto">
          <a:xfrm rot="5400000" flipH="1">
            <a:off x="10085902" y="3443966"/>
            <a:ext cx="825061"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pic>
        <p:nvPicPr>
          <p:cNvPr id="125" name="Picture 124"/>
          <p:cNvPicPr>
            <a:picLocks noChangeAspect="1"/>
          </p:cNvPicPr>
          <p:nvPr/>
        </p:nvPicPr>
        <p:blipFill>
          <a:blip r:embed="rId5"/>
          <a:stretch>
            <a:fillRect/>
          </a:stretch>
        </p:blipFill>
        <p:spPr>
          <a:xfrm>
            <a:off x="9420897" y="2223647"/>
            <a:ext cx="1011088" cy="579421"/>
          </a:xfrm>
          <a:prstGeom prst="rect">
            <a:avLst/>
          </a:prstGeom>
        </p:spPr>
      </p:pic>
      <p:pic>
        <p:nvPicPr>
          <p:cNvPr id="126" name="Picture 125"/>
          <p:cNvPicPr>
            <a:picLocks noChangeAspect="1"/>
          </p:cNvPicPr>
          <p:nvPr/>
        </p:nvPicPr>
        <p:blipFill rotWithShape="1">
          <a:blip r:embed="rId6"/>
          <a:srcRect r="74701"/>
          <a:stretch/>
        </p:blipFill>
        <p:spPr>
          <a:xfrm>
            <a:off x="10709269" y="2235609"/>
            <a:ext cx="612115" cy="716669"/>
          </a:xfrm>
          <a:prstGeom prst="rect">
            <a:avLst/>
          </a:prstGeom>
        </p:spPr>
      </p:pic>
      <p:sp>
        <p:nvSpPr>
          <p:cNvPr id="127" name="Freeform 5"/>
          <p:cNvSpPr>
            <a:spLocks noEditPoints="1"/>
          </p:cNvSpPr>
          <p:nvPr/>
        </p:nvSpPr>
        <p:spPr bwMode="auto">
          <a:xfrm>
            <a:off x="6932723" y="5203546"/>
            <a:ext cx="302961" cy="409152"/>
          </a:xfrm>
          <a:custGeom>
            <a:avLst/>
            <a:gdLst>
              <a:gd name="T0" fmla="*/ 27 w 91"/>
              <a:gd name="T1" fmla="*/ 84 h 123"/>
              <a:gd name="T2" fmla="*/ 45 w 91"/>
              <a:gd name="T3" fmla="*/ 80 h 123"/>
              <a:gd name="T4" fmla="*/ 87 w 91"/>
              <a:gd name="T5" fmla="*/ 123 h 123"/>
              <a:gd name="T6" fmla="*/ 45 w 91"/>
              <a:gd name="T7" fmla="*/ 80 h 123"/>
              <a:gd name="T8" fmla="*/ 27 w 91"/>
              <a:gd name="T9" fmla="*/ 84 h 123"/>
              <a:gd name="T10" fmla="*/ 27 w 91"/>
              <a:gd name="T11" fmla="*/ 84 h 123"/>
              <a:gd name="T12" fmla="*/ 27 w 91"/>
              <a:gd name="T13" fmla="*/ 84 h 123"/>
              <a:gd name="T14" fmla="*/ 3 w 91"/>
              <a:gd name="T15" fmla="*/ 123 h 123"/>
              <a:gd name="T16" fmla="*/ 27 w 91"/>
              <a:gd name="T17" fmla="*/ 84 h 123"/>
              <a:gd name="T18" fmla="*/ 45 w 91"/>
              <a:gd name="T19" fmla="*/ 102 h 123"/>
              <a:gd name="T20" fmla="*/ 63 w 91"/>
              <a:gd name="T21" fmla="*/ 84 h 123"/>
              <a:gd name="T22" fmla="*/ 45 w 91"/>
              <a:gd name="T23" fmla="*/ 80 h 123"/>
              <a:gd name="T24" fmla="*/ 67 w 91"/>
              <a:gd name="T25" fmla="*/ 72 h 123"/>
              <a:gd name="T26" fmla="*/ 23 w 91"/>
              <a:gd name="T27" fmla="*/ 72 h 123"/>
              <a:gd name="T28" fmla="*/ 45 w 91"/>
              <a:gd name="T29" fmla="*/ 80 h 123"/>
              <a:gd name="T30" fmla="*/ 67 w 91"/>
              <a:gd name="T31" fmla="*/ 72 h 123"/>
              <a:gd name="T32" fmla="*/ 68 w 91"/>
              <a:gd name="T33" fmla="*/ 39 h 123"/>
              <a:gd name="T34" fmla="*/ 56 w 91"/>
              <a:gd name="T35" fmla="*/ 24 h 123"/>
              <a:gd name="T36" fmla="*/ 22 w 91"/>
              <a:gd name="T37" fmla="*/ 44 h 123"/>
              <a:gd name="T38" fmla="*/ 23 w 91"/>
              <a:gd name="T39" fmla="*/ 72 h 123"/>
              <a:gd name="T40" fmla="*/ 67 w 91"/>
              <a:gd name="T41" fmla="*/ 72 h 123"/>
              <a:gd name="T42" fmla="*/ 68 w 91"/>
              <a:gd name="T43" fmla="*/ 84 h 123"/>
              <a:gd name="T44" fmla="*/ 88 w 91"/>
              <a:gd name="T45" fmla="*/ 68 h 123"/>
              <a:gd name="T46" fmla="*/ 81 w 91"/>
              <a:gd name="T47" fmla="*/ 27 h 123"/>
              <a:gd name="T48" fmla="*/ 55 w 91"/>
              <a:gd name="T49" fmla="*/ 8 h 123"/>
              <a:gd name="T50" fmla="*/ 53 w 91"/>
              <a:gd name="T51" fmla="*/ 2 h 123"/>
              <a:gd name="T52" fmla="*/ 14 w 91"/>
              <a:gd name="T53" fmla="*/ 17 h 123"/>
              <a:gd name="T54" fmla="*/ 2 w 91"/>
              <a:gd name="T55" fmla="*/ 68 h 123"/>
              <a:gd name="T56" fmla="*/ 22 w 91"/>
              <a:gd name="T57" fmla="*/ 84 h 123"/>
              <a:gd name="T58" fmla="*/ 23 w 91"/>
              <a:gd name="T59"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23">
                <a:moveTo>
                  <a:pt x="27" y="84"/>
                </a:moveTo>
                <a:cubicBezTo>
                  <a:pt x="32" y="82"/>
                  <a:pt x="38" y="80"/>
                  <a:pt x="45" y="80"/>
                </a:cubicBezTo>
                <a:moveTo>
                  <a:pt x="87" y="123"/>
                </a:moveTo>
                <a:cubicBezTo>
                  <a:pt x="87" y="99"/>
                  <a:pt x="68" y="80"/>
                  <a:pt x="45" y="80"/>
                </a:cubicBezTo>
                <a:moveTo>
                  <a:pt x="27" y="84"/>
                </a:moveTo>
                <a:cubicBezTo>
                  <a:pt x="27" y="84"/>
                  <a:pt x="27" y="84"/>
                  <a:pt x="27" y="84"/>
                </a:cubicBezTo>
                <a:moveTo>
                  <a:pt x="27" y="84"/>
                </a:moveTo>
                <a:cubicBezTo>
                  <a:pt x="13" y="91"/>
                  <a:pt x="3" y="106"/>
                  <a:pt x="3" y="123"/>
                </a:cubicBezTo>
                <a:moveTo>
                  <a:pt x="27" y="84"/>
                </a:moveTo>
                <a:cubicBezTo>
                  <a:pt x="45" y="102"/>
                  <a:pt x="45" y="102"/>
                  <a:pt x="45" y="102"/>
                </a:cubicBezTo>
                <a:cubicBezTo>
                  <a:pt x="63" y="84"/>
                  <a:pt x="63" y="84"/>
                  <a:pt x="63" y="84"/>
                </a:cubicBezTo>
                <a:moveTo>
                  <a:pt x="45" y="80"/>
                </a:moveTo>
                <a:cubicBezTo>
                  <a:pt x="53" y="80"/>
                  <a:pt x="61" y="77"/>
                  <a:pt x="67" y="72"/>
                </a:cubicBezTo>
                <a:moveTo>
                  <a:pt x="23" y="72"/>
                </a:moveTo>
                <a:cubicBezTo>
                  <a:pt x="29" y="77"/>
                  <a:pt x="37" y="80"/>
                  <a:pt x="45" y="80"/>
                </a:cubicBezTo>
                <a:moveTo>
                  <a:pt x="67" y="72"/>
                </a:moveTo>
                <a:cubicBezTo>
                  <a:pt x="67" y="60"/>
                  <a:pt x="69" y="42"/>
                  <a:pt x="68" y="39"/>
                </a:cubicBezTo>
                <a:cubicBezTo>
                  <a:pt x="68" y="35"/>
                  <a:pt x="60" y="25"/>
                  <a:pt x="56" y="24"/>
                </a:cubicBezTo>
                <a:cubicBezTo>
                  <a:pt x="52" y="24"/>
                  <a:pt x="24" y="40"/>
                  <a:pt x="22" y="44"/>
                </a:cubicBezTo>
                <a:cubicBezTo>
                  <a:pt x="21" y="47"/>
                  <a:pt x="23" y="61"/>
                  <a:pt x="23" y="72"/>
                </a:cubicBezTo>
                <a:moveTo>
                  <a:pt x="67" y="72"/>
                </a:moveTo>
                <a:cubicBezTo>
                  <a:pt x="67" y="78"/>
                  <a:pt x="67" y="83"/>
                  <a:pt x="68" y="84"/>
                </a:cubicBezTo>
                <a:cubicBezTo>
                  <a:pt x="71" y="86"/>
                  <a:pt x="85" y="74"/>
                  <a:pt x="88" y="68"/>
                </a:cubicBezTo>
                <a:cubicBezTo>
                  <a:pt x="91" y="61"/>
                  <a:pt x="88" y="48"/>
                  <a:pt x="81" y="27"/>
                </a:cubicBezTo>
                <a:cubicBezTo>
                  <a:pt x="75" y="6"/>
                  <a:pt x="55" y="8"/>
                  <a:pt x="55" y="8"/>
                </a:cubicBezTo>
                <a:cubicBezTo>
                  <a:pt x="55" y="8"/>
                  <a:pt x="55" y="4"/>
                  <a:pt x="53" y="2"/>
                </a:cubicBezTo>
                <a:cubicBezTo>
                  <a:pt x="51" y="0"/>
                  <a:pt x="27" y="1"/>
                  <a:pt x="14" y="17"/>
                </a:cubicBezTo>
                <a:cubicBezTo>
                  <a:pt x="1" y="33"/>
                  <a:pt x="0" y="63"/>
                  <a:pt x="2" y="68"/>
                </a:cubicBezTo>
                <a:cubicBezTo>
                  <a:pt x="4" y="72"/>
                  <a:pt x="19" y="86"/>
                  <a:pt x="22" y="84"/>
                </a:cubicBezTo>
                <a:cubicBezTo>
                  <a:pt x="23" y="83"/>
                  <a:pt x="23" y="78"/>
                  <a:pt x="23" y="7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r>
              <a:rPr lang="en-US" sz="1765">
                <a:gradFill>
                  <a:gsLst>
                    <a:gs pos="0">
                      <a:srgbClr val="505050"/>
                    </a:gs>
                    <a:gs pos="100000">
                      <a:srgbClr val="505050"/>
                    </a:gs>
                  </a:gsLst>
                </a:gradFill>
                <a:latin typeface="Segoe UI Semilight"/>
              </a:rPr>
              <a:t> </a:t>
            </a:r>
          </a:p>
        </p:txBody>
      </p:sp>
      <p:grpSp>
        <p:nvGrpSpPr>
          <p:cNvPr id="9" name="Group 8"/>
          <p:cNvGrpSpPr/>
          <p:nvPr/>
        </p:nvGrpSpPr>
        <p:grpSpPr>
          <a:xfrm>
            <a:off x="6685200" y="4098689"/>
            <a:ext cx="798006" cy="798006"/>
            <a:chOff x="6918312" y="3265979"/>
            <a:chExt cx="814008" cy="814008"/>
          </a:xfrm>
        </p:grpSpPr>
        <p:sp>
          <p:nvSpPr>
            <p:cNvPr id="128" name="people_4"/>
            <p:cNvSpPr>
              <a:spLocks noChangeAspect="1" noEditPoints="1"/>
            </p:cNvSpPr>
            <p:nvPr/>
          </p:nvSpPr>
          <p:spPr bwMode="auto">
            <a:xfrm>
              <a:off x="7155085" y="3482668"/>
              <a:ext cx="340463" cy="38063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sp>
          <p:nvSpPr>
            <p:cNvPr id="129" name="Oval 128"/>
            <p:cNvSpPr/>
            <p:nvPr/>
          </p:nvSpPr>
          <p:spPr>
            <a:xfrm>
              <a:off x="6918312" y="3265979"/>
              <a:ext cx="814008" cy="814008"/>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0" name="Oval 129"/>
          <p:cNvSpPr/>
          <p:nvPr/>
        </p:nvSpPr>
        <p:spPr>
          <a:xfrm>
            <a:off x="6685200" y="5009119"/>
            <a:ext cx="798006" cy="798006"/>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3035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EFFE-B18D-4CB2-8FB5-433F1966F0E4}"/>
              </a:ext>
            </a:extLst>
          </p:cNvPr>
          <p:cNvSpPr>
            <a:spLocks noGrp="1"/>
          </p:cNvSpPr>
          <p:nvPr>
            <p:ph type="title"/>
          </p:nvPr>
        </p:nvSpPr>
        <p:spPr>
          <a:xfrm>
            <a:off x="335915" y="260936"/>
            <a:ext cx="11655840" cy="899665"/>
          </a:xfrm>
        </p:spPr>
        <p:txBody>
          <a:bodyPr/>
          <a:lstStyle/>
          <a:p>
            <a:r>
              <a:rPr lang="en-US" dirty="0">
                <a:solidFill>
                  <a:schemeClr val="bg1"/>
                </a:solidFill>
                <a:latin typeface="Arial" panose="020B0604020202020204" pitchFamily="34" charset="0"/>
                <a:cs typeface="Arial" panose="020B0604020202020204" pitchFamily="34" charset="0"/>
              </a:rPr>
              <a:t>JSON Support</a:t>
            </a:r>
          </a:p>
        </p:txBody>
      </p:sp>
      <p:pic>
        <p:nvPicPr>
          <p:cNvPr id="3074" name="Picture 2" descr="Related image">
            <a:extLst>
              <a:ext uri="{FF2B5EF4-FFF2-40B4-BE49-F238E27FC236}">
                <a16:creationId xmlns:a16="http://schemas.microsoft.com/office/drawing/2014/main" id="{460340A3-5702-41B7-A44A-BBF7B7CFF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133" y="1322957"/>
            <a:ext cx="5780516" cy="36395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9DC723-887B-4E52-BF87-E1AF87046270}"/>
              </a:ext>
            </a:extLst>
          </p:cNvPr>
          <p:cNvPicPr>
            <a:picLocks noChangeAspect="1"/>
          </p:cNvPicPr>
          <p:nvPr/>
        </p:nvPicPr>
        <p:blipFill>
          <a:blip r:embed="rId4"/>
          <a:stretch>
            <a:fillRect/>
          </a:stretch>
        </p:blipFill>
        <p:spPr>
          <a:xfrm>
            <a:off x="95250" y="1608490"/>
            <a:ext cx="5857875" cy="3068499"/>
          </a:xfrm>
          <a:prstGeom prst="rect">
            <a:avLst/>
          </a:prstGeom>
        </p:spPr>
      </p:pic>
    </p:spTree>
    <p:extLst>
      <p:ext uri="{BB962C8B-B14F-4D97-AF65-F5344CB8AC3E}">
        <p14:creationId xmlns:p14="http://schemas.microsoft.com/office/powerpoint/2010/main" val="206339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EFFE-B18D-4CB2-8FB5-433F1966F0E4}"/>
              </a:ext>
            </a:extLst>
          </p:cNvPr>
          <p:cNvSpPr>
            <a:spLocks noGrp="1"/>
          </p:cNvSpPr>
          <p:nvPr>
            <p:ph type="title"/>
          </p:nvPr>
        </p:nvSpPr>
        <p:spPr>
          <a:xfrm>
            <a:off x="335915" y="260936"/>
            <a:ext cx="11655840" cy="899665"/>
          </a:xfrm>
        </p:spPr>
        <p:txBody>
          <a:bodyPr/>
          <a:lstStyle/>
          <a:p>
            <a:r>
              <a:rPr lang="en-US" dirty="0">
                <a:solidFill>
                  <a:schemeClr val="bg1"/>
                </a:solidFill>
                <a:latin typeface="Arial" panose="020B0604020202020204" pitchFamily="34" charset="0"/>
                <a:cs typeface="Arial" panose="020B0604020202020204" pitchFamily="34" charset="0"/>
              </a:rPr>
              <a:t>PolyBase</a:t>
            </a:r>
          </a:p>
        </p:txBody>
      </p:sp>
      <p:pic>
        <p:nvPicPr>
          <p:cNvPr id="3" name="Picture 2">
            <a:extLst>
              <a:ext uri="{FF2B5EF4-FFF2-40B4-BE49-F238E27FC236}">
                <a16:creationId xmlns:a16="http://schemas.microsoft.com/office/drawing/2014/main" id="{4474E51D-1D21-4449-A740-015F902EC587}"/>
              </a:ext>
            </a:extLst>
          </p:cNvPr>
          <p:cNvPicPr>
            <a:picLocks noChangeAspect="1"/>
          </p:cNvPicPr>
          <p:nvPr/>
        </p:nvPicPr>
        <p:blipFill>
          <a:blip r:embed="rId3"/>
          <a:stretch>
            <a:fillRect/>
          </a:stretch>
        </p:blipFill>
        <p:spPr>
          <a:xfrm>
            <a:off x="2254966" y="1938337"/>
            <a:ext cx="7682068" cy="3490913"/>
          </a:xfrm>
          <a:prstGeom prst="rect">
            <a:avLst/>
          </a:prstGeom>
        </p:spPr>
      </p:pic>
    </p:spTree>
    <p:extLst>
      <p:ext uri="{BB962C8B-B14F-4D97-AF65-F5344CB8AC3E}">
        <p14:creationId xmlns:p14="http://schemas.microsoft.com/office/powerpoint/2010/main" val="91900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EFFE-B18D-4CB2-8FB5-433F1966F0E4}"/>
              </a:ext>
            </a:extLst>
          </p:cNvPr>
          <p:cNvSpPr>
            <a:spLocks noGrp="1"/>
          </p:cNvSpPr>
          <p:nvPr>
            <p:ph type="title"/>
          </p:nvPr>
        </p:nvSpPr>
        <p:spPr>
          <a:xfrm>
            <a:off x="335915" y="260936"/>
            <a:ext cx="11655840" cy="899665"/>
          </a:xfrm>
        </p:spPr>
        <p:txBody>
          <a:bodyPr/>
          <a:lstStyle/>
          <a:p>
            <a:r>
              <a:rPr lang="en-US" dirty="0">
                <a:solidFill>
                  <a:schemeClr val="bg1"/>
                </a:solidFill>
                <a:latin typeface="Arial" panose="020B0604020202020204" pitchFamily="34" charset="0"/>
                <a:cs typeface="Arial" panose="020B0604020202020204" pitchFamily="34" charset="0"/>
              </a:rPr>
              <a:t>PolyBase</a:t>
            </a:r>
          </a:p>
        </p:txBody>
      </p:sp>
      <p:pic>
        <p:nvPicPr>
          <p:cNvPr id="4" name="Picture 3">
            <a:extLst>
              <a:ext uri="{FF2B5EF4-FFF2-40B4-BE49-F238E27FC236}">
                <a16:creationId xmlns:a16="http://schemas.microsoft.com/office/drawing/2014/main" id="{BD78E551-4A13-4F33-B127-50CFBD3B6445}"/>
              </a:ext>
            </a:extLst>
          </p:cNvPr>
          <p:cNvPicPr>
            <a:picLocks noChangeAspect="1"/>
          </p:cNvPicPr>
          <p:nvPr/>
        </p:nvPicPr>
        <p:blipFill>
          <a:blip r:embed="rId3"/>
          <a:stretch>
            <a:fillRect/>
          </a:stretch>
        </p:blipFill>
        <p:spPr>
          <a:xfrm>
            <a:off x="442912" y="1543049"/>
            <a:ext cx="11153209" cy="4448175"/>
          </a:xfrm>
          <a:prstGeom prst="rect">
            <a:avLst/>
          </a:prstGeom>
        </p:spPr>
      </p:pic>
    </p:spTree>
    <p:extLst>
      <p:ext uri="{BB962C8B-B14F-4D97-AF65-F5344CB8AC3E}">
        <p14:creationId xmlns:p14="http://schemas.microsoft.com/office/powerpoint/2010/main" val="24916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EFFE-B18D-4CB2-8FB5-433F1966F0E4}"/>
              </a:ext>
            </a:extLst>
          </p:cNvPr>
          <p:cNvSpPr>
            <a:spLocks noGrp="1"/>
          </p:cNvSpPr>
          <p:nvPr>
            <p:ph type="title"/>
          </p:nvPr>
        </p:nvSpPr>
        <p:spPr>
          <a:xfrm>
            <a:off x="335915" y="260936"/>
            <a:ext cx="11655840" cy="899665"/>
          </a:xfrm>
        </p:spPr>
        <p:txBody>
          <a:bodyPr/>
          <a:lstStyle/>
          <a:p>
            <a:r>
              <a:rPr lang="en-US"/>
              <a:t>Get going now!</a:t>
            </a:r>
          </a:p>
        </p:txBody>
      </p:sp>
      <p:sp>
        <p:nvSpPr>
          <p:cNvPr id="6" name="TextBox 5">
            <a:extLst>
              <a:ext uri="{FF2B5EF4-FFF2-40B4-BE49-F238E27FC236}">
                <a16:creationId xmlns:a16="http://schemas.microsoft.com/office/drawing/2014/main" id="{56048034-5047-4948-9E44-D9C95DB2857A}"/>
              </a:ext>
            </a:extLst>
          </p:cNvPr>
          <p:cNvSpPr txBox="1"/>
          <p:nvPr/>
        </p:nvSpPr>
        <p:spPr>
          <a:xfrm>
            <a:off x="793950" y="1459420"/>
            <a:ext cx="9400576" cy="1152327"/>
          </a:xfrm>
          <a:prstGeom prst="rect">
            <a:avLst/>
          </a:prstGeom>
          <a:noFill/>
        </p:spPr>
        <p:txBody>
          <a:bodyPr wrap="square" lIns="182854" tIns="146284" rIns="182854" bIns="146284" rtlCol="0" anchor="ctr" anchorCtr="0">
            <a:spAutoFit/>
          </a:bodyPr>
          <a:lstStyle/>
          <a:p>
            <a:pPr defTabSz="914367">
              <a:lnSpc>
                <a:spcPct val="90000"/>
              </a:lnSpc>
              <a:spcBef>
                <a:spcPts val="294"/>
              </a:spcBef>
              <a:spcAft>
                <a:spcPts val="294"/>
              </a:spcAft>
              <a:buSzPct val="90000"/>
              <a:defRPr/>
            </a:pPr>
            <a:r>
              <a:rPr lang="en-US" sz="1961" dirty="0">
                <a:gradFill>
                  <a:gsLst>
                    <a:gs pos="1250">
                      <a:srgbClr val="0078D7"/>
                    </a:gs>
                    <a:gs pos="99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Download SQL 2017 </a:t>
            </a:r>
            <a:endParaRPr lang="en-US" sz="1961" dirty="0">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endParaRPr>
          </a:p>
          <a:p>
            <a:pPr defTabSz="914367">
              <a:lnSpc>
                <a:spcPct val="90000"/>
              </a:lnSpc>
              <a:spcBef>
                <a:spcPts val="294"/>
              </a:spcBef>
              <a:spcAft>
                <a:spcPts val="294"/>
              </a:spcAft>
              <a:buSzPct val="90000"/>
              <a:defRPr/>
            </a:pPr>
            <a:r>
              <a:rPr lang="en-US" sz="1765"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Install the evaluation edition of SQL Server 2017 from:</a:t>
            </a:r>
          </a:p>
          <a:p>
            <a:pPr defTabSz="914367">
              <a:lnSpc>
                <a:spcPct val="90000"/>
              </a:lnSpc>
              <a:spcBef>
                <a:spcPts val="294"/>
              </a:spcBef>
              <a:spcAft>
                <a:spcPts val="294"/>
              </a:spcAft>
              <a:defRPr/>
            </a:pPr>
            <a:r>
              <a:rPr lang="en-US" sz="1176"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https://www.microsoft.com/en-us/evalcenter/evaluate-sql-server-2017-rtm/</a:t>
            </a:r>
          </a:p>
        </p:txBody>
      </p:sp>
      <p:sp>
        <p:nvSpPr>
          <p:cNvPr id="8" name="TextBox 7">
            <a:extLst>
              <a:ext uri="{FF2B5EF4-FFF2-40B4-BE49-F238E27FC236}">
                <a16:creationId xmlns:a16="http://schemas.microsoft.com/office/drawing/2014/main" id="{3CF1CDA7-C553-4812-8A6C-C41B8B18D94E}"/>
              </a:ext>
            </a:extLst>
          </p:cNvPr>
          <p:cNvSpPr txBox="1"/>
          <p:nvPr/>
        </p:nvSpPr>
        <p:spPr>
          <a:xfrm>
            <a:off x="793950" y="2671803"/>
            <a:ext cx="6666498" cy="1152327"/>
          </a:xfrm>
          <a:prstGeom prst="rect">
            <a:avLst/>
          </a:prstGeom>
          <a:noFill/>
        </p:spPr>
        <p:txBody>
          <a:bodyPr wrap="none" lIns="182854" tIns="146284" rIns="182854" bIns="146284" rtlCol="0" anchor="ctr" anchorCtr="0">
            <a:spAutoFit/>
          </a:bodyPr>
          <a:lstStyle/>
          <a:p>
            <a:pPr defTabSz="914367">
              <a:lnSpc>
                <a:spcPct val="90000"/>
              </a:lnSpc>
              <a:spcBef>
                <a:spcPts val="294"/>
              </a:spcBef>
              <a:spcAft>
                <a:spcPts val="294"/>
              </a:spcAft>
              <a:buSzPct val="90000"/>
              <a:defRPr/>
            </a:pPr>
            <a:r>
              <a:rPr lang="en-US" sz="1961" dirty="0">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Install Visual Studio</a:t>
            </a:r>
          </a:p>
          <a:p>
            <a:pPr defTabSz="914367">
              <a:lnSpc>
                <a:spcPct val="90000"/>
              </a:lnSpc>
              <a:spcBef>
                <a:spcPts val="294"/>
              </a:spcBef>
              <a:spcAft>
                <a:spcPts val="294"/>
              </a:spcAft>
              <a:buSzPct val="90000"/>
              <a:defRPr/>
            </a:pPr>
            <a:r>
              <a:rPr lang="en-US" sz="1765"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Install </a:t>
            </a:r>
            <a:r>
              <a:rPr lang="en-US" sz="1765"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3"/>
              </a:rPr>
              <a:t>Visual Studio Community </a:t>
            </a:r>
            <a:r>
              <a:rPr lang="en-US" sz="1765"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from:</a:t>
            </a:r>
          </a:p>
          <a:p>
            <a:pPr defTabSz="914367">
              <a:lnSpc>
                <a:spcPct val="90000"/>
              </a:lnSpc>
              <a:spcBef>
                <a:spcPts val="294"/>
              </a:spcBef>
              <a:spcAft>
                <a:spcPts val="294"/>
              </a:spcAft>
              <a:defRPr/>
            </a:pPr>
            <a:r>
              <a:rPr lang="en-US" sz="1176"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3"/>
              </a:rPr>
              <a:t>https://www.visualstudio.com/thank-you-downloading-visual-studio/?sku=Community&amp;rel=15</a:t>
            </a:r>
            <a:endParaRPr lang="en-US" sz="1176"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113A7AD-3F60-46D2-8AE7-FC8D30CB7F6F}"/>
              </a:ext>
            </a:extLst>
          </p:cNvPr>
          <p:cNvSpPr txBox="1"/>
          <p:nvPr/>
        </p:nvSpPr>
        <p:spPr>
          <a:xfrm>
            <a:off x="773717" y="3884185"/>
            <a:ext cx="10970071" cy="1152327"/>
          </a:xfrm>
          <a:prstGeom prst="rect">
            <a:avLst/>
          </a:prstGeom>
          <a:noFill/>
        </p:spPr>
        <p:txBody>
          <a:bodyPr wrap="square" lIns="182854" tIns="146284" rIns="182854" bIns="146284" rtlCol="0" anchor="ctr" anchorCtr="0">
            <a:spAutoFit/>
          </a:bodyPr>
          <a:lstStyle/>
          <a:p>
            <a:pPr defTabSz="914367">
              <a:lnSpc>
                <a:spcPct val="90000"/>
              </a:lnSpc>
              <a:spcBef>
                <a:spcPts val="294"/>
              </a:spcBef>
              <a:spcAft>
                <a:spcPts val="294"/>
              </a:spcAft>
              <a:buSzPct val="90000"/>
              <a:defRPr/>
            </a:pPr>
            <a:r>
              <a:rPr lang="en-US" sz="1961">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Build a predictive model</a:t>
            </a:r>
          </a:p>
          <a:p>
            <a:pPr defTabSz="914367">
              <a:lnSpc>
                <a:spcPct val="90000"/>
              </a:lnSpc>
              <a:spcBef>
                <a:spcPts val="294"/>
              </a:spcBef>
              <a:spcAft>
                <a:spcPts val="294"/>
              </a:spcAft>
              <a:buSzPct val="90000"/>
              <a:defRPr/>
            </a:pP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Build a Python predictive model in SQL Server using this </a:t>
            </a: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4"/>
              </a:rPr>
              <a:t>tutorial</a:t>
            </a: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a:t>
            </a:r>
          </a:p>
          <a:p>
            <a:pPr defTabSz="914367">
              <a:lnSpc>
                <a:spcPct val="90000"/>
              </a:lnSpc>
              <a:spcBef>
                <a:spcPts val="294"/>
              </a:spcBef>
              <a:spcAft>
                <a:spcPts val="294"/>
              </a:spcAft>
              <a:defRPr/>
            </a:pPr>
            <a:r>
              <a:rPr lang="en-US" sz="1176">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4"/>
              </a:rPr>
              <a:t>https://docs.microsoft.com/en-us/sql/advanced-analytics/tutorials/machine-learning-services-tutorials#a-namebkmkpythontutorialsapython-tutorials </a:t>
            </a:r>
            <a:endParaRPr lang="en-US" sz="1176">
              <a:gradFill>
                <a:gsLst>
                  <a:gs pos="1250">
                    <a:srgbClr val="353535"/>
                  </a:gs>
                  <a:gs pos="99000">
                    <a:srgbClr val="353535"/>
                  </a:gs>
                </a:gsLst>
                <a:lin ang="5400000" scaled="0"/>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9B4F8B70-E12F-4903-AEF7-2C2CBCF9DE1D}"/>
              </a:ext>
            </a:extLst>
          </p:cNvPr>
          <p:cNvSpPr txBox="1"/>
          <p:nvPr/>
        </p:nvSpPr>
        <p:spPr>
          <a:xfrm>
            <a:off x="801731" y="5096566"/>
            <a:ext cx="9579106" cy="1152327"/>
          </a:xfrm>
          <a:prstGeom prst="rect">
            <a:avLst/>
          </a:prstGeom>
          <a:noFill/>
        </p:spPr>
        <p:txBody>
          <a:bodyPr wrap="square" lIns="182854" tIns="146284" rIns="182854" bIns="146284" rtlCol="0" anchor="ctr" anchorCtr="0">
            <a:spAutoFit/>
          </a:bodyPr>
          <a:lstStyle/>
          <a:p>
            <a:pPr defTabSz="914367">
              <a:lnSpc>
                <a:spcPct val="90000"/>
              </a:lnSpc>
              <a:spcBef>
                <a:spcPts val="294"/>
              </a:spcBef>
              <a:spcAft>
                <a:spcPts val="294"/>
              </a:spcAft>
              <a:buSzPct val="90000"/>
              <a:defRPr/>
            </a:pPr>
            <a:r>
              <a:rPr lang="en-US" sz="1961">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Take a data science </a:t>
            </a:r>
            <a:r>
              <a:rPr lang="en-US" sz="1961" err="1">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walkthru</a:t>
            </a:r>
            <a:endParaRPr lang="en-US" sz="1961">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endParaRPr>
          </a:p>
          <a:p>
            <a:pPr defTabSz="914367">
              <a:lnSpc>
                <a:spcPct val="90000"/>
              </a:lnSpc>
              <a:spcBef>
                <a:spcPts val="294"/>
              </a:spcBef>
              <a:spcAft>
                <a:spcPts val="294"/>
              </a:spcAft>
              <a:buSzPct val="90000"/>
              <a:defRPr/>
            </a:pP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Do an end-to-end data science walkthrough in R using this </a:t>
            </a: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5"/>
              </a:rPr>
              <a:t>tutorial</a:t>
            </a: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a:t>
            </a:r>
          </a:p>
          <a:p>
            <a:pPr defTabSz="914367">
              <a:lnSpc>
                <a:spcPct val="90000"/>
              </a:lnSpc>
              <a:spcBef>
                <a:spcPts val="294"/>
              </a:spcBef>
              <a:spcAft>
                <a:spcPts val="294"/>
              </a:spcAft>
              <a:defRPr/>
            </a:pPr>
            <a:r>
              <a:rPr lang="en-US" sz="1176">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5"/>
              </a:rPr>
              <a:t>https://docs.microsoft.com/en-us/sql/advanced-analytics/tutorials/walkthrough-data-science-end-to-end-walkthrough</a:t>
            </a:r>
            <a:endParaRPr lang="en-US" sz="1176">
              <a:gradFill>
                <a:gsLst>
                  <a:gs pos="1250">
                    <a:srgbClr val="353535"/>
                  </a:gs>
                  <a:gs pos="99000">
                    <a:srgbClr val="353535"/>
                  </a:gs>
                </a:gsLst>
                <a:lin ang="5400000" scaled="0"/>
              </a:gradFill>
              <a:latin typeface="Segoe UI" panose="020B0502040204020203" pitchFamily="34" charset="0"/>
              <a:cs typeface="Segoe UI" panose="020B0502040204020203" pitchFamily="34" charset="0"/>
            </a:endParaRPr>
          </a:p>
        </p:txBody>
      </p:sp>
      <p:sp>
        <p:nvSpPr>
          <p:cNvPr id="19" name="Oval 18"/>
          <p:cNvSpPr>
            <a:spLocks noChangeAspect="1"/>
          </p:cNvSpPr>
          <p:nvPr/>
        </p:nvSpPr>
        <p:spPr bwMode="auto">
          <a:xfrm>
            <a:off x="458238" y="1566676"/>
            <a:ext cx="315479" cy="313037"/>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568">
                <a:gradFill>
                  <a:gsLst>
                    <a:gs pos="4545">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20" name="Oval 19"/>
          <p:cNvSpPr>
            <a:spLocks noChangeAspect="1"/>
          </p:cNvSpPr>
          <p:nvPr/>
        </p:nvSpPr>
        <p:spPr bwMode="auto">
          <a:xfrm>
            <a:off x="458238" y="2793675"/>
            <a:ext cx="315479" cy="313037"/>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568">
                <a:gradFill>
                  <a:gsLst>
                    <a:gs pos="4545">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21" name="Oval 20"/>
          <p:cNvSpPr>
            <a:spLocks noChangeAspect="1"/>
          </p:cNvSpPr>
          <p:nvPr/>
        </p:nvSpPr>
        <p:spPr bwMode="auto">
          <a:xfrm>
            <a:off x="458238" y="3989547"/>
            <a:ext cx="315479" cy="313037"/>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568">
                <a:gradFill>
                  <a:gsLst>
                    <a:gs pos="4545">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22" name="Oval 21"/>
          <p:cNvSpPr>
            <a:spLocks noChangeAspect="1"/>
          </p:cNvSpPr>
          <p:nvPr/>
        </p:nvSpPr>
        <p:spPr bwMode="auto">
          <a:xfrm>
            <a:off x="458238" y="5216545"/>
            <a:ext cx="315479" cy="313037"/>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568">
                <a:gradFill>
                  <a:gsLst>
                    <a:gs pos="4545">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4</a:t>
            </a:r>
          </a:p>
        </p:txBody>
      </p:sp>
    </p:spTree>
    <p:extLst>
      <p:ext uri="{BB962C8B-B14F-4D97-AF65-F5344CB8AC3E}">
        <p14:creationId xmlns:p14="http://schemas.microsoft.com/office/powerpoint/2010/main" val="233076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B01934-2EA2-4938-875C-62A2700E31CF}"/>
              </a:ext>
            </a:extLst>
          </p:cNvPr>
          <p:cNvSpPr>
            <a:spLocks noGrp="1"/>
          </p:cNvSpPr>
          <p:nvPr>
            <p:ph type="title"/>
          </p:nvPr>
        </p:nvSpPr>
        <p:spPr>
          <a:xfrm>
            <a:off x="0" y="0"/>
            <a:ext cx="12192000" cy="1024077"/>
          </a:xfrm>
          <a:solidFill>
            <a:schemeClr val="bg1"/>
          </a:solidFill>
        </p:spPr>
        <p:txBody>
          <a:bodyPr/>
          <a:lstStyle/>
          <a:p>
            <a:r>
              <a:rPr lang="en-GB" dirty="0">
                <a:solidFill>
                  <a:srgbClr val="002060"/>
                </a:solidFill>
              </a:rPr>
              <a:t>Database Engine new features</a:t>
            </a:r>
            <a:endParaRPr lang="en-US" dirty="0">
              <a:solidFill>
                <a:srgbClr val="002060"/>
              </a:solidFill>
            </a:endParaRPr>
          </a:p>
        </p:txBody>
      </p:sp>
      <p:sp>
        <p:nvSpPr>
          <p:cNvPr id="6" name="Content Placeholder 5">
            <a:extLst>
              <a:ext uri="{FF2B5EF4-FFF2-40B4-BE49-F238E27FC236}">
                <a16:creationId xmlns:a16="http://schemas.microsoft.com/office/drawing/2014/main" id="{22DCCBAC-9E66-4D79-8FEB-07C709A9C174}"/>
              </a:ext>
            </a:extLst>
          </p:cNvPr>
          <p:cNvSpPr>
            <a:spLocks noGrp="1"/>
          </p:cNvSpPr>
          <p:nvPr>
            <p:ph sz="quarter" idx="4294967295"/>
          </p:nvPr>
        </p:nvSpPr>
        <p:spPr>
          <a:xfrm>
            <a:off x="0" y="1024077"/>
            <a:ext cx="12192000" cy="5833923"/>
          </a:xfrm>
          <a:solidFill>
            <a:srgbClr val="002060"/>
          </a:solidFill>
        </p:spPr>
        <p:txBody>
          <a:bodyPr/>
          <a:lstStyle/>
          <a:p>
            <a:pPr marL="0" indent="0">
              <a:buNone/>
            </a:pPr>
            <a:r>
              <a:rPr lang="en-GB" sz="3200" dirty="0">
                <a:solidFill>
                  <a:schemeClr val="bg1"/>
                </a:solidFill>
              </a:rPr>
              <a:t>Enhanced performance for natively complied T-SQL modules </a:t>
            </a:r>
          </a:p>
          <a:p>
            <a:pPr marL="571390" indent="-571390"/>
            <a:r>
              <a:rPr lang="en-GB" sz="2800" b="1" dirty="0">
                <a:solidFill>
                  <a:schemeClr val="bg1"/>
                </a:solidFill>
              </a:rPr>
              <a:t>OPENJSON</a:t>
            </a:r>
            <a:r>
              <a:rPr lang="en-GB" sz="2800" dirty="0">
                <a:solidFill>
                  <a:schemeClr val="bg1"/>
                </a:solidFill>
              </a:rPr>
              <a:t>, </a:t>
            </a:r>
            <a:r>
              <a:rPr lang="en-GB" sz="2800" b="1" dirty="0">
                <a:solidFill>
                  <a:schemeClr val="bg1"/>
                </a:solidFill>
              </a:rPr>
              <a:t>FOR</a:t>
            </a:r>
            <a:r>
              <a:rPr lang="en-GB" sz="2800" dirty="0">
                <a:solidFill>
                  <a:schemeClr val="bg1"/>
                </a:solidFill>
              </a:rPr>
              <a:t> </a:t>
            </a:r>
            <a:r>
              <a:rPr lang="en-GB" sz="2800" b="1" dirty="0">
                <a:solidFill>
                  <a:schemeClr val="bg1"/>
                </a:solidFill>
              </a:rPr>
              <a:t>JSON</a:t>
            </a:r>
            <a:r>
              <a:rPr lang="en-GB" sz="2800" dirty="0">
                <a:solidFill>
                  <a:schemeClr val="bg1"/>
                </a:solidFill>
              </a:rPr>
              <a:t>, </a:t>
            </a:r>
            <a:r>
              <a:rPr lang="en-GB" sz="2800" b="1" dirty="0">
                <a:solidFill>
                  <a:schemeClr val="bg1"/>
                </a:solidFill>
              </a:rPr>
              <a:t>JSON</a:t>
            </a:r>
          </a:p>
          <a:p>
            <a:pPr marL="571390" indent="-571390"/>
            <a:r>
              <a:rPr lang="en-GB" sz="2800" b="1" dirty="0">
                <a:solidFill>
                  <a:schemeClr val="bg1"/>
                </a:solidFill>
              </a:rPr>
              <a:t>CROSS</a:t>
            </a:r>
            <a:r>
              <a:rPr lang="en-GB" sz="2800" dirty="0">
                <a:solidFill>
                  <a:schemeClr val="bg1"/>
                </a:solidFill>
              </a:rPr>
              <a:t> </a:t>
            </a:r>
            <a:r>
              <a:rPr lang="en-GB" sz="2800" b="1" dirty="0">
                <a:solidFill>
                  <a:schemeClr val="bg1"/>
                </a:solidFill>
              </a:rPr>
              <a:t>APPLY</a:t>
            </a:r>
            <a:r>
              <a:rPr lang="en-GB" sz="2800" dirty="0">
                <a:solidFill>
                  <a:schemeClr val="bg1"/>
                </a:solidFill>
              </a:rPr>
              <a:t> operations</a:t>
            </a:r>
          </a:p>
          <a:p>
            <a:pPr marL="571390" indent="-571390"/>
            <a:r>
              <a:rPr lang="en-GB" sz="2800" dirty="0">
                <a:solidFill>
                  <a:schemeClr val="bg1"/>
                </a:solidFill>
              </a:rPr>
              <a:t>Computed columns</a:t>
            </a:r>
          </a:p>
          <a:p>
            <a:pPr marL="571390" indent="-571390"/>
            <a:endParaRPr lang="en-GB" sz="2800" dirty="0">
              <a:solidFill>
                <a:schemeClr val="bg1"/>
              </a:solidFill>
            </a:endParaRPr>
          </a:p>
          <a:p>
            <a:pPr marL="0" indent="0">
              <a:buNone/>
            </a:pPr>
            <a:r>
              <a:rPr lang="en-GB" sz="3200" dirty="0">
                <a:solidFill>
                  <a:schemeClr val="bg1"/>
                </a:solidFill>
              </a:rPr>
              <a:t>New string functions</a:t>
            </a:r>
          </a:p>
          <a:p>
            <a:pPr marL="457112" indent="-457112"/>
            <a:r>
              <a:rPr lang="en-GB" sz="2800" b="1" dirty="0">
                <a:solidFill>
                  <a:schemeClr val="bg1"/>
                </a:solidFill>
              </a:rPr>
              <a:t>TRIM</a:t>
            </a:r>
            <a:r>
              <a:rPr lang="en-GB" sz="2800" dirty="0">
                <a:solidFill>
                  <a:schemeClr val="bg1"/>
                </a:solidFill>
              </a:rPr>
              <a:t>, </a:t>
            </a:r>
            <a:r>
              <a:rPr lang="en-GB" sz="2800" b="1" dirty="0">
                <a:solidFill>
                  <a:schemeClr val="bg1"/>
                </a:solidFill>
              </a:rPr>
              <a:t>CONCAT_WS</a:t>
            </a:r>
            <a:r>
              <a:rPr lang="en-GB" sz="2800" dirty="0">
                <a:solidFill>
                  <a:schemeClr val="bg1"/>
                </a:solidFill>
              </a:rPr>
              <a:t>, </a:t>
            </a:r>
            <a:r>
              <a:rPr lang="en-GB" sz="2800" b="1" dirty="0">
                <a:solidFill>
                  <a:schemeClr val="bg1"/>
                </a:solidFill>
              </a:rPr>
              <a:t>TRANSLATE</a:t>
            </a:r>
            <a:r>
              <a:rPr lang="en-GB" sz="2800" dirty="0">
                <a:solidFill>
                  <a:schemeClr val="bg1"/>
                </a:solidFill>
              </a:rPr>
              <a:t>, and </a:t>
            </a:r>
            <a:r>
              <a:rPr lang="en-GB" sz="2800" b="1" dirty="0">
                <a:solidFill>
                  <a:schemeClr val="bg1"/>
                </a:solidFill>
              </a:rPr>
              <a:t>STRING_AGG</a:t>
            </a:r>
            <a:r>
              <a:rPr lang="en-GB" sz="2800" dirty="0">
                <a:solidFill>
                  <a:schemeClr val="bg1"/>
                </a:solidFill>
              </a:rPr>
              <a:t> with support for </a:t>
            </a:r>
            <a:r>
              <a:rPr lang="en-GB" sz="2800" b="1" dirty="0">
                <a:solidFill>
                  <a:schemeClr val="bg1"/>
                </a:solidFill>
              </a:rPr>
              <a:t>WITHIN GROUP (ORDER BY)</a:t>
            </a:r>
          </a:p>
          <a:p>
            <a:pPr marL="457112" indent="-457112"/>
            <a:endParaRPr lang="en-GB" sz="2800" b="1" dirty="0">
              <a:solidFill>
                <a:schemeClr val="bg1"/>
              </a:solidFill>
            </a:endParaRPr>
          </a:p>
          <a:p>
            <a:pPr marL="0" indent="0">
              <a:buNone/>
            </a:pPr>
            <a:r>
              <a:rPr lang="en-GB" sz="3200" b="1" dirty="0">
                <a:solidFill>
                  <a:schemeClr val="bg1"/>
                </a:solidFill>
              </a:rPr>
              <a:t>BULK IMPORT </a:t>
            </a:r>
            <a:r>
              <a:rPr lang="en-GB" sz="3200" dirty="0">
                <a:solidFill>
                  <a:schemeClr val="bg1"/>
                </a:solidFill>
              </a:rPr>
              <a:t>now supports CSV format and Azure Blob Storage as file source</a:t>
            </a:r>
            <a:endParaRPr lang="en-US" sz="3200" dirty="0">
              <a:solidFill>
                <a:schemeClr val="bg1"/>
              </a:solidFill>
            </a:endParaRPr>
          </a:p>
        </p:txBody>
      </p:sp>
    </p:spTree>
    <p:extLst>
      <p:ext uri="{BB962C8B-B14F-4D97-AF65-F5344CB8AC3E}">
        <p14:creationId xmlns:p14="http://schemas.microsoft.com/office/powerpoint/2010/main" val="1932676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r>
              <a:rPr lang="en-US" sz="2800" dirty="0">
                <a:solidFill>
                  <a:srgbClr val="FFFF00"/>
                </a:solidFill>
                <a:latin typeface="Arial Black" panose="020B0A04020102020204" pitchFamily="34" charset="0"/>
                <a:cs typeface="Arial" panose="020B0604020202020204" pitchFamily="34" charset="0"/>
              </a:rPr>
              <a:t>Wrapping Up: SQL Sever Service Based Architecture</a:t>
            </a: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653E03-8F68-413A-9BCF-124CE7EF3EC0}"/>
              </a:ext>
            </a:extLst>
          </p:cNvPr>
          <p:cNvSpPr txBox="1"/>
          <p:nvPr/>
        </p:nvSpPr>
        <p:spPr>
          <a:xfrm>
            <a:off x="6589192" y="3726727"/>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sp>
        <p:nvSpPr>
          <p:cNvPr id="3" name="Rectangle 2">
            <a:extLst>
              <a:ext uri="{FF2B5EF4-FFF2-40B4-BE49-F238E27FC236}">
                <a16:creationId xmlns:a16="http://schemas.microsoft.com/office/drawing/2014/main" id="{A6DF1281-7738-4D93-BEE7-8669FBF0C3A2}"/>
              </a:ext>
            </a:extLst>
          </p:cNvPr>
          <p:cNvSpPr/>
          <p:nvPr/>
        </p:nvSpPr>
        <p:spPr bwMode="auto">
          <a:xfrm>
            <a:off x="769120" y="1165613"/>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3B65A00-8E27-42D8-81B9-2E8914155BB7}"/>
              </a:ext>
            </a:extLst>
          </p:cNvPr>
          <p:cNvSpPr/>
          <p:nvPr/>
        </p:nvSpPr>
        <p:spPr bwMode="auto">
          <a:xfrm>
            <a:off x="4533132" y="2135907"/>
            <a:ext cx="2973938" cy="39230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61A5923-3A09-4A52-BD15-9B7BBC8DE0A9}"/>
              </a:ext>
            </a:extLst>
          </p:cNvPr>
          <p:cNvSpPr/>
          <p:nvPr/>
        </p:nvSpPr>
        <p:spPr bwMode="auto">
          <a:xfrm>
            <a:off x="769120" y="4092279"/>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6F1EB10-AEEE-43A2-9A02-DCD3CC0EF555}"/>
              </a:ext>
            </a:extLst>
          </p:cNvPr>
          <p:cNvSpPr/>
          <p:nvPr/>
        </p:nvSpPr>
        <p:spPr bwMode="auto">
          <a:xfrm>
            <a:off x="8518732" y="4042585"/>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2997D93-049D-4035-BBDF-55C303B44B79}"/>
              </a:ext>
            </a:extLst>
          </p:cNvPr>
          <p:cNvSpPr/>
          <p:nvPr/>
        </p:nvSpPr>
        <p:spPr bwMode="auto">
          <a:xfrm>
            <a:off x="8518732" y="1090126"/>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7A15B5C-A601-42F2-A00D-682ED2E7B31D}"/>
              </a:ext>
            </a:extLst>
          </p:cNvPr>
          <p:cNvSpPr txBox="1"/>
          <p:nvPr/>
        </p:nvSpPr>
        <p:spPr>
          <a:xfrm>
            <a:off x="769119" y="4079335"/>
            <a:ext cx="2972865"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Integration Services</a:t>
            </a:r>
          </a:p>
        </p:txBody>
      </p:sp>
      <p:sp>
        <p:nvSpPr>
          <p:cNvPr id="14" name="TextBox 13">
            <a:extLst>
              <a:ext uri="{FF2B5EF4-FFF2-40B4-BE49-F238E27FC236}">
                <a16:creationId xmlns:a16="http://schemas.microsoft.com/office/drawing/2014/main" id="{9CC559A7-CD16-4716-876E-1E615A2551FA}"/>
              </a:ext>
            </a:extLst>
          </p:cNvPr>
          <p:cNvSpPr txBox="1"/>
          <p:nvPr/>
        </p:nvSpPr>
        <p:spPr>
          <a:xfrm>
            <a:off x="8517659" y="1092460"/>
            <a:ext cx="2973938"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Reporting Services</a:t>
            </a:r>
          </a:p>
        </p:txBody>
      </p:sp>
      <p:sp>
        <p:nvSpPr>
          <p:cNvPr id="15" name="TextBox 14">
            <a:extLst>
              <a:ext uri="{FF2B5EF4-FFF2-40B4-BE49-F238E27FC236}">
                <a16:creationId xmlns:a16="http://schemas.microsoft.com/office/drawing/2014/main" id="{C487A244-618C-4D6B-BC94-D3197C97A92C}"/>
              </a:ext>
            </a:extLst>
          </p:cNvPr>
          <p:cNvSpPr txBox="1"/>
          <p:nvPr/>
        </p:nvSpPr>
        <p:spPr>
          <a:xfrm>
            <a:off x="4533132" y="2110240"/>
            <a:ext cx="2973938" cy="926407"/>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Machine Learning </a:t>
            </a:r>
          </a:p>
          <a:p>
            <a:pPr algn="ctr">
              <a:lnSpc>
                <a:spcPct val="90000"/>
              </a:lnSpc>
              <a:spcAft>
                <a:spcPts val="600"/>
              </a:spcAft>
            </a:pPr>
            <a:r>
              <a:rPr lang="en-US" sz="2000" b="1" dirty="0">
                <a:solidFill>
                  <a:schemeClr val="bg1"/>
                </a:solidFill>
              </a:rPr>
              <a:t>Services</a:t>
            </a:r>
          </a:p>
        </p:txBody>
      </p:sp>
      <p:sp>
        <p:nvSpPr>
          <p:cNvPr id="16" name="TextBox 15">
            <a:extLst>
              <a:ext uri="{FF2B5EF4-FFF2-40B4-BE49-F238E27FC236}">
                <a16:creationId xmlns:a16="http://schemas.microsoft.com/office/drawing/2014/main" id="{80F7A886-950B-4DFB-8543-204EA8E89C4B}"/>
              </a:ext>
            </a:extLst>
          </p:cNvPr>
          <p:cNvSpPr txBox="1"/>
          <p:nvPr/>
        </p:nvSpPr>
        <p:spPr>
          <a:xfrm>
            <a:off x="762743" y="1117613"/>
            <a:ext cx="2973938"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Database Services</a:t>
            </a:r>
          </a:p>
        </p:txBody>
      </p:sp>
      <p:sp>
        <p:nvSpPr>
          <p:cNvPr id="17" name="TextBox 16">
            <a:extLst>
              <a:ext uri="{FF2B5EF4-FFF2-40B4-BE49-F238E27FC236}">
                <a16:creationId xmlns:a16="http://schemas.microsoft.com/office/drawing/2014/main" id="{54BE05FA-3920-4554-96EB-9EC2A279BD32}"/>
              </a:ext>
            </a:extLst>
          </p:cNvPr>
          <p:cNvSpPr txBox="1"/>
          <p:nvPr/>
        </p:nvSpPr>
        <p:spPr>
          <a:xfrm>
            <a:off x="8527029" y="4042585"/>
            <a:ext cx="2955198"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Analysis Services</a:t>
            </a:r>
          </a:p>
        </p:txBody>
      </p:sp>
      <p:sp>
        <p:nvSpPr>
          <p:cNvPr id="18" name="TextBox 17">
            <a:extLst>
              <a:ext uri="{FF2B5EF4-FFF2-40B4-BE49-F238E27FC236}">
                <a16:creationId xmlns:a16="http://schemas.microsoft.com/office/drawing/2014/main" id="{D9BE69A4-AC62-4DFC-BFDE-B4297EFE7C55}"/>
              </a:ext>
            </a:extLst>
          </p:cNvPr>
          <p:cNvSpPr txBox="1"/>
          <p:nvPr/>
        </p:nvSpPr>
        <p:spPr>
          <a:xfrm>
            <a:off x="733289" y="4722308"/>
            <a:ext cx="3162170" cy="14126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First Class ETL</a:t>
            </a:r>
          </a:p>
          <a:p>
            <a:pPr marL="342900" indent="-342900">
              <a:lnSpc>
                <a:spcPct val="90000"/>
              </a:lnSpc>
              <a:spcAft>
                <a:spcPts val="600"/>
              </a:spcAft>
              <a:buFont typeface="Arial" panose="020B0604020202020204" pitchFamily="34" charset="0"/>
              <a:buChar char="•"/>
            </a:pPr>
            <a:r>
              <a:rPr lang="en-US" sz="1600" b="1" dirty="0">
                <a:solidFill>
                  <a:schemeClr val="bg1"/>
                </a:solidFill>
              </a:rPr>
              <a:t>Cross Platform Data</a:t>
            </a:r>
          </a:p>
          <a:p>
            <a:pPr marL="342900" indent="-342900">
              <a:lnSpc>
                <a:spcPct val="90000"/>
              </a:lnSpc>
              <a:spcAft>
                <a:spcPts val="600"/>
              </a:spcAft>
              <a:buFont typeface="Arial" panose="020B0604020202020204" pitchFamily="34" charset="0"/>
              <a:buChar char="•"/>
            </a:pPr>
            <a:r>
              <a:rPr lang="en-US" sz="1600" b="1" dirty="0">
                <a:solidFill>
                  <a:schemeClr val="bg1"/>
                </a:solidFill>
              </a:rPr>
              <a:t>Powerful Developer Tools</a:t>
            </a:r>
          </a:p>
          <a:p>
            <a:pPr marL="342900" indent="-342900">
              <a:lnSpc>
                <a:spcPct val="90000"/>
              </a:lnSpc>
              <a:spcAft>
                <a:spcPts val="600"/>
              </a:spcAft>
              <a:buFont typeface="Arial" panose="020B0604020202020204" pitchFamily="34" charset="0"/>
              <a:buChar char="•"/>
            </a:pPr>
            <a:r>
              <a:rPr lang="en-US" sz="1600" b="1" dirty="0">
                <a:solidFill>
                  <a:schemeClr val="bg1"/>
                </a:solidFill>
              </a:rPr>
              <a:t>Integrated ETL Catalog</a:t>
            </a:r>
          </a:p>
        </p:txBody>
      </p:sp>
      <p:sp>
        <p:nvSpPr>
          <p:cNvPr id="19" name="TextBox 18">
            <a:extLst>
              <a:ext uri="{FF2B5EF4-FFF2-40B4-BE49-F238E27FC236}">
                <a16:creationId xmlns:a16="http://schemas.microsoft.com/office/drawing/2014/main" id="{F220F072-C654-4EDC-966E-44B912FA9EA9}"/>
              </a:ext>
            </a:extLst>
          </p:cNvPr>
          <p:cNvSpPr txBox="1"/>
          <p:nvPr/>
        </p:nvSpPr>
        <p:spPr>
          <a:xfrm>
            <a:off x="762743" y="1675355"/>
            <a:ext cx="2131033" cy="2009781"/>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T-SQL</a:t>
            </a:r>
          </a:p>
          <a:p>
            <a:pPr marL="342900" indent="-342900">
              <a:lnSpc>
                <a:spcPct val="90000"/>
              </a:lnSpc>
              <a:spcAft>
                <a:spcPts val="600"/>
              </a:spcAft>
              <a:buFont typeface="Arial" panose="020B0604020202020204" pitchFamily="34" charset="0"/>
              <a:buChar char="•"/>
            </a:pPr>
            <a:r>
              <a:rPr lang="en-US" sz="1600" b="1" dirty="0">
                <a:solidFill>
                  <a:schemeClr val="bg1"/>
                </a:solidFill>
              </a:rPr>
              <a:t>SQL Agent</a:t>
            </a:r>
          </a:p>
          <a:p>
            <a:pPr marL="342900" indent="-342900">
              <a:lnSpc>
                <a:spcPct val="90000"/>
              </a:lnSpc>
              <a:spcAft>
                <a:spcPts val="600"/>
              </a:spcAft>
              <a:buFont typeface="Arial" panose="020B0604020202020204" pitchFamily="34" charset="0"/>
              <a:buChar char="•"/>
            </a:pPr>
            <a:r>
              <a:rPr lang="en-US" sz="1600" b="1" dirty="0">
                <a:solidFill>
                  <a:schemeClr val="bg1"/>
                </a:solidFill>
              </a:rPr>
              <a:t>Linked Servers</a:t>
            </a:r>
          </a:p>
          <a:p>
            <a:pPr marL="342900" indent="-342900">
              <a:lnSpc>
                <a:spcPct val="90000"/>
              </a:lnSpc>
              <a:spcAft>
                <a:spcPts val="600"/>
              </a:spcAft>
              <a:buFont typeface="Arial" panose="020B0604020202020204" pitchFamily="34" charset="0"/>
              <a:buChar char="•"/>
            </a:pPr>
            <a:r>
              <a:rPr lang="en-US" sz="1600" b="1" dirty="0">
                <a:solidFill>
                  <a:schemeClr val="bg1"/>
                </a:solidFill>
              </a:rPr>
              <a:t>Integrated AD</a:t>
            </a:r>
          </a:p>
          <a:p>
            <a:pPr marL="342900" indent="-342900">
              <a:lnSpc>
                <a:spcPct val="90000"/>
              </a:lnSpc>
              <a:spcAft>
                <a:spcPts val="600"/>
              </a:spcAft>
              <a:buFont typeface="Arial" panose="020B0604020202020204" pitchFamily="34" charset="0"/>
              <a:buChar char="•"/>
            </a:pPr>
            <a:r>
              <a:rPr lang="en-US" sz="1600" b="1" dirty="0">
                <a:solidFill>
                  <a:schemeClr val="bg1"/>
                </a:solidFill>
              </a:rPr>
              <a:t>Encryption</a:t>
            </a:r>
          </a:p>
          <a:p>
            <a:pPr marL="342900" indent="-342900">
              <a:lnSpc>
                <a:spcPct val="90000"/>
              </a:lnSpc>
              <a:spcAft>
                <a:spcPts val="600"/>
              </a:spcAft>
              <a:buFont typeface="Arial" panose="020B0604020202020204" pitchFamily="34" charset="0"/>
              <a:buChar char="•"/>
            </a:pPr>
            <a:r>
              <a:rPr lang="en-US" sz="1600" b="1" dirty="0">
                <a:solidFill>
                  <a:schemeClr val="bg1"/>
                </a:solidFill>
              </a:rPr>
              <a:t>High Availability</a:t>
            </a:r>
          </a:p>
        </p:txBody>
      </p:sp>
      <p:sp>
        <p:nvSpPr>
          <p:cNvPr id="20" name="TextBox 19">
            <a:extLst>
              <a:ext uri="{FF2B5EF4-FFF2-40B4-BE49-F238E27FC236}">
                <a16:creationId xmlns:a16="http://schemas.microsoft.com/office/drawing/2014/main" id="{E32AF2EA-3590-4E7A-8693-565F7123A38E}"/>
              </a:ext>
            </a:extLst>
          </p:cNvPr>
          <p:cNvSpPr txBox="1"/>
          <p:nvPr/>
        </p:nvSpPr>
        <p:spPr>
          <a:xfrm>
            <a:off x="4457441" y="3036647"/>
            <a:ext cx="3162170" cy="274228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In Database R and Python Compilation</a:t>
            </a:r>
          </a:p>
          <a:p>
            <a:pPr marL="342900" indent="-342900">
              <a:lnSpc>
                <a:spcPct val="90000"/>
              </a:lnSpc>
              <a:spcAft>
                <a:spcPts val="600"/>
              </a:spcAft>
              <a:buFont typeface="Arial" panose="020B0604020202020204" pitchFamily="34" charset="0"/>
              <a:buChar char="•"/>
            </a:pPr>
            <a:r>
              <a:rPr lang="en-US" sz="1600" b="1" dirty="0">
                <a:solidFill>
                  <a:schemeClr val="bg1"/>
                </a:solidFill>
              </a:rPr>
              <a:t>Commercial Scalable Libraries for Analysis and ML</a:t>
            </a:r>
          </a:p>
          <a:p>
            <a:pPr marL="342900" indent="-342900">
              <a:lnSpc>
                <a:spcPct val="90000"/>
              </a:lnSpc>
              <a:spcAft>
                <a:spcPts val="600"/>
              </a:spcAft>
              <a:buFont typeface="Arial" panose="020B0604020202020204" pitchFamily="34" charset="0"/>
              <a:buChar char="•"/>
            </a:pPr>
            <a:r>
              <a:rPr lang="en-US" sz="1600" b="1" dirty="0">
                <a:solidFill>
                  <a:schemeClr val="bg1"/>
                </a:solidFill>
              </a:rPr>
              <a:t>Leverages Full SQL Server Features</a:t>
            </a:r>
          </a:p>
          <a:p>
            <a:pPr marL="342900" indent="-342900">
              <a:lnSpc>
                <a:spcPct val="90000"/>
              </a:lnSpc>
              <a:spcAft>
                <a:spcPts val="600"/>
              </a:spcAft>
              <a:buFont typeface="Arial" panose="020B0604020202020204" pitchFamily="34" charset="0"/>
              <a:buChar char="•"/>
            </a:pPr>
            <a:r>
              <a:rPr lang="en-US" sz="1600" b="1" dirty="0">
                <a:solidFill>
                  <a:schemeClr val="bg1"/>
                </a:solidFill>
              </a:rPr>
              <a:t>Operationalization Support (SQL Agent, Stored Procedures, Store Models)</a:t>
            </a:r>
          </a:p>
        </p:txBody>
      </p:sp>
      <p:sp>
        <p:nvSpPr>
          <p:cNvPr id="21" name="TextBox 20">
            <a:extLst>
              <a:ext uri="{FF2B5EF4-FFF2-40B4-BE49-F238E27FC236}">
                <a16:creationId xmlns:a16="http://schemas.microsoft.com/office/drawing/2014/main" id="{47850825-9C96-47B4-BA1C-5DE8AB94F5FF}"/>
              </a:ext>
            </a:extLst>
          </p:cNvPr>
          <p:cNvSpPr txBox="1"/>
          <p:nvPr/>
        </p:nvSpPr>
        <p:spPr>
          <a:xfrm>
            <a:off x="8482900" y="1578076"/>
            <a:ext cx="3162170" cy="22313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Operational Reporting</a:t>
            </a:r>
          </a:p>
          <a:p>
            <a:pPr marL="342900" indent="-342900">
              <a:lnSpc>
                <a:spcPct val="90000"/>
              </a:lnSpc>
              <a:spcAft>
                <a:spcPts val="600"/>
              </a:spcAft>
              <a:buFont typeface="Arial" panose="020B0604020202020204" pitchFamily="34" charset="0"/>
              <a:buChar char="•"/>
            </a:pPr>
            <a:r>
              <a:rPr lang="en-US" sz="1600" b="1" dirty="0">
                <a:solidFill>
                  <a:schemeClr val="bg1"/>
                </a:solidFill>
              </a:rPr>
              <a:t>SQL Server Integration</a:t>
            </a:r>
          </a:p>
          <a:p>
            <a:pPr marL="342900" indent="-342900">
              <a:lnSpc>
                <a:spcPct val="90000"/>
              </a:lnSpc>
              <a:spcAft>
                <a:spcPts val="600"/>
              </a:spcAft>
              <a:buFont typeface="Arial" panose="020B0604020202020204" pitchFamily="34" charset="0"/>
              <a:buChar char="•"/>
            </a:pPr>
            <a:r>
              <a:rPr lang="en-US" sz="1600" b="1" dirty="0">
                <a:solidFill>
                  <a:schemeClr val="bg1"/>
                </a:solidFill>
              </a:rPr>
              <a:t>Mobile Support</a:t>
            </a:r>
          </a:p>
          <a:p>
            <a:pPr marL="342900" indent="-342900">
              <a:lnSpc>
                <a:spcPct val="90000"/>
              </a:lnSpc>
              <a:spcAft>
                <a:spcPts val="600"/>
              </a:spcAft>
              <a:buFont typeface="Arial" panose="020B0604020202020204" pitchFamily="34" charset="0"/>
              <a:buChar char="•"/>
            </a:pPr>
            <a:r>
              <a:rPr lang="en-US" sz="1600" b="1" dirty="0">
                <a:solidFill>
                  <a:schemeClr val="bg1"/>
                </a:solidFill>
              </a:rPr>
              <a:t>Automated Delivery</a:t>
            </a:r>
          </a:p>
          <a:p>
            <a:pPr marL="342900" indent="-342900">
              <a:lnSpc>
                <a:spcPct val="90000"/>
              </a:lnSpc>
              <a:spcAft>
                <a:spcPts val="600"/>
              </a:spcAft>
              <a:buFont typeface="Arial" panose="020B0604020202020204" pitchFamily="34" charset="0"/>
              <a:buChar char="•"/>
            </a:pPr>
            <a:r>
              <a:rPr lang="en-US" sz="1600" b="1" dirty="0">
                <a:solidFill>
                  <a:schemeClr val="bg1"/>
                </a:solidFill>
              </a:rPr>
              <a:t>Rich Functionality</a:t>
            </a:r>
          </a:p>
          <a:p>
            <a:pPr marL="342900" indent="-342900">
              <a:lnSpc>
                <a:spcPct val="90000"/>
              </a:lnSpc>
              <a:spcAft>
                <a:spcPts val="600"/>
              </a:spcAft>
              <a:buFont typeface="Arial" panose="020B0604020202020204" pitchFamily="34" charset="0"/>
              <a:buChar char="•"/>
            </a:pPr>
            <a:r>
              <a:rPr lang="en-US" sz="1600" b="1" dirty="0">
                <a:solidFill>
                  <a:schemeClr val="bg1"/>
                </a:solidFill>
              </a:rPr>
              <a:t>SS EE Power BI Report Server</a:t>
            </a:r>
          </a:p>
        </p:txBody>
      </p:sp>
      <p:sp>
        <p:nvSpPr>
          <p:cNvPr id="22" name="TextBox 21">
            <a:extLst>
              <a:ext uri="{FF2B5EF4-FFF2-40B4-BE49-F238E27FC236}">
                <a16:creationId xmlns:a16="http://schemas.microsoft.com/office/drawing/2014/main" id="{060DD0EB-BDBE-4332-893C-AA7FE7DDD0D6}"/>
              </a:ext>
            </a:extLst>
          </p:cNvPr>
          <p:cNvSpPr txBox="1"/>
          <p:nvPr/>
        </p:nvSpPr>
        <p:spPr>
          <a:xfrm>
            <a:off x="8423543" y="4573577"/>
            <a:ext cx="3162170" cy="17112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Analytic Reporting Support</a:t>
            </a:r>
          </a:p>
          <a:p>
            <a:pPr marL="342900" indent="-342900">
              <a:lnSpc>
                <a:spcPct val="90000"/>
              </a:lnSpc>
              <a:spcAft>
                <a:spcPts val="600"/>
              </a:spcAft>
              <a:buFont typeface="Arial" panose="020B0604020202020204" pitchFamily="34" charset="0"/>
              <a:buChar char="•"/>
            </a:pPr>
            <a:r>
              <a:rPr lang="en-US" sz="1600" b="1" dirty="0">
                <a:solidFill>
                  <a:schemeClr val="bg1"/>
                </a:solidFill>
              </a:rPr>
              <a:t>In-Memory Tabular Model</a:t>
            </a:r>
          </a:p>
          <a:p>
            <a:pPr marL="342900" indent="-342900">
              <a:lnSpc>
                <a:spcPct val="90000"/>
              </a:lnSpc>
              <a:spcAft>
                <a:spcPts val="600"/>
              </a:spcAft>
              <a:buFont typeface="Arial" panose="020B0604020202020204" pitchFamily="34" charset="0"/>
              <a:buChar char="•"/>
            </a:pPr>
            <a:r>
              <a:rPr lang="en-US" sz="1600" b="1" dirty="0">
                <a:solidFill>
                  <a:schemeClr val="bg1"/>
                </a:solidFill>
              </a:rPr>
              <a:t>Multidimensional Cubes</a:t>
            </a:r>
          </a:p>
          <a:p>
            <a:pPr marL="342900" indent="-342900">
              <a:lnSpc>
                <a:spcPct val="90000"/>
              </a:lnSpc>
              <a:spcAft>
                <a:spcPts val="600"/>
              </a:spcAft>
              <a:buFont typeface="Arial" panose="020B0604020202020204" pitchFamily="34" charset="0"/>
              <a:buChar char="•"/>
            </a:pPr>
            <a:r>
              <a:rPr lang="en-US" sz="1600" b="1" dirty="0">
                <a:solidFill>
                  <a:schemeClr val="bg1"/>
                </a:solidFill>
              </a:rPr>
              <a:t>Ideal for Power BI</a:t>
            </a:r>
          </a:p>
          <a:p>
            <a:pPr marL="342900" indent="-342900">
              <a:lnSpc>
                <a:spcPct val="90000"/>
              </a:lnSpc>
              <a:spcAft>
                <a:spcPts val="600"/>
              </a:spcAft>
              <a:buFont typeface="Arial" panose="020B0604020202020204" pitchFamily="34" charset="0"/>
              <a:buChar char="•"/>
            </a:pPr>
            <a:endParaRPr lang="en-US" sz="1600" b="1" dirty="0">
              <a:solidFill>
                <a:schemeClr val="bg1"/>
              </a:solidFill>
            </a:endParaRPr>
          </a:p>
        </p:txBody>
      </p:sp>
      <p:pic>
        <p:nvPicPr>
          <p:cNvPr id="24" name="Picture 23">
            <a:extLst>
              <a:ext uri="{FF2B5EF4-FFF2-40B4-BE49-F238E27FC236}">
                <a16:creationId xmlns:a16="http://schemas.microsoft.com/office/drawing/2014/main" id="{9E531970-F67A-4231-B16B-0E8B55614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912" y="2506330"/>
            <a:ext cx="470776" cy="500572"/>
          </a:xfrm>
          <a:prstGeom prst="rect">
            <a:avLst/>
          </a:prstGeom>
        </p:spPr>
      </p:pic>
      <p:sp>
        <p:nvSpPr>
          <p:cNvPr id="25" name="Rectangle 24">
            <a:extLst>
              <a:ext uri="{FF2B5EF4-FFF2-40B4-BE49-F238E27FC236}">
                <a16:creationId xmlns:a16="http://schemas.microsoft.com/office/drawing/2014/main" id="{E6EEF68C-CE87-4FCE-B87C-3A3EEF3D9672}"/>
              </a:ext>
            </a:extLst>
          </p:cNvPr>
          <p:cNvSpPr/>
          <p:nvPr/>
        </p:nvSpPr>
        <p:spPr>
          <a:xfrm>
            <a:off x="4457441" y="6429390"/>
            <a:ext cx="3245889" cy="369332"/>
          </a:xfrm>
          <a:prstGeom prst="rect">
            <a:avLst/>
          </a:prstGeom>
        </p:spPr>
        <p:txBody>
          <a:bodyPr wrap="none">
            <a:spAutoFit/>
          </a:bodyPr>
          <a:lstStyle/>
          <a:p>
            <a:r>
              <a:rPr lang="en-US" sz="1200" dirty="0">
                <a:hlinkClick r:id="rId4"/>
              </a:rPr>
              <a:t>http://cliparting.com/free-baby-clip-art-4224</a:t>
            </a:r>
            <a:r>
              <a:rPr lang="en-US" dirty="0"/>
              <a:t>/</a:t>
            </a:r>
          </a:p>
        </p:txBody>
      </p:sp>
    </p:spTree>
    <p:extLst>
      <p:ext uri="{BB962C8B-B14F-4D97-AF65-F5344CB8AC3E}">
        <p14:creationId xmlns:p14="http://schemas.microsoft.com/office/powerpoint/2010/main" val="1790794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Thanks!</a:t>
            </a:r>
          </a:p>
        </p:txBody>
      </p:sp>
    </p:spTree>
    <p:extLst>
      <p:ext uri="{BB962C8B-B14F-4D97-AF65-F5344CB8AC3E}">
        <p14:creationId xmlns:p14="http://schemas.microsoft.com/office/powerpoint/2010/main" val="3549234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47725"/>
          </a:xfrm>
          <a:solidFill>
            <a:srgbClr val="002060"/>
          </a:solidFill>
        </p:spPr>
        <p:txBody>
          <a:bodyPr anchor="t">
            <a:normAutofit/>
          </a:bodyPr>
          <a:lstStyle/>
          <a:p>
            <a:r>
              <a:rPr lang="en-US" dirty="0">
                <a:solidFill>
                  <a:schemeClr val="bg1"/>
                </a:solidFill>
              </a:rPr>
              <a:t>SQL Server Management Studio</a:t>
            </a:r>
            <a:endParaRPr lang="en-IN" dirty="0">
              <a:solidFill>
                <a:schemeClr val="bg1"/>
              </a:solidFill>
            </a:endParaRPr>
          </a:p>
        </p:txBody>
      </p:sp>
      <p:pic>
        <p:nvPicPr>
          <p:cNvPr id="2050" name="Picture 2" descr="Image result for ssms">
            <a:extLst>
              <a:ext uri="{FF2B5EF4-FFF2-40B4-BE49-F238E27FC236}">
                <a16:creationId xmlns:a16="http://schemas.microsoft.com/office/drawing/2014/main" id="{55D3444D-2819-4038-9240-5D3443A77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200149"/>
            <a:ext cx="7372350" cy="545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r>
              <a:rPr lang="en-US" sz="4000" dirty="0">
                <a:solidFill>
                  <a:srgbClr val="FFFF00"/>
                </a:solidFill>
                <a:latin typeface="Arial" panose="020B0604020202020204" pitchFamily="34" charset="0"/>
                <a:cs typeface="Arial" panose="020B0604020202020204" pitchFamily="34" charset="0"/>
              </a:rPr>
              <a:t>SQL Server Key Features Highlights</a:t>
            </a:r>
            <a:endParaRPr lang="en-US" sz="40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653E03-8F68-413A-9BCF-124CE7EF3EC0}"/>
              </a:ext>
            </a:extLst>
          </p:cNvPr>
          <p:cNvSpPr txBox="1"/>
          <p:nvPr/>
        </p:nvSpPr>
        <p:spPr>
          <a:xfrm>
            <a:off x="6478097" y="3718182"/>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pic>
        <p:nvPicPr>
          <p:cNvPr id="5" name="Picture 4">
            <a:extLst>
              <a:ext uri="{FF2B5EF4-FFF2-40B4-BE49-F238E27FC236}">
                <a16:creationId xmlns:a16="http://schemas.microsoft.com/office/drawing/2014/main" id="{3588CD37-0621-48BF-8CF1-04CEB412E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3" y="5539255"/>
            <a:ext cx="1818239" cy="1212159"/>
          </a:xfrm>
          <a:prstGeom prst="rect">
            <a:avLst/>
          </a:prstGeom>
        </p:spPr>
      </p:pic>
      <p:graphicFrame>
        <p:nvGraphicFramePr>
          <p:cNvPr id="3" name="Table 2">
            <a:extLst>
              <a:ext uri="{FF2B5EF4-FFF2-40B4-BE49-F238E27FC236}">
                <a16:creationId xmlns:a16="http://schemas.microsoft.com/office/drawing/2014/main" id="{160B3F14-23D7-4079-8E89-4EECFD823238}"/>
              </a:ext>
            </a:extLst>
          </p:cNvPr>
          <p:cNvGraphicFramePr>
            <a:graphicFrameLocks noGrp="1"/>
          </p:cNvGraphicFramePr>
          <p:nvPr>
            <p:extLst>
              <p:ext uri="{D42A27DB-BD31-4B8C-83A1-F6EECF244321}">
                <p14:modId xmlns:p14="http://schemas.microsoft.com/office/powerpoint/2010/main" val="3430717899"/>
              </p:ext>
            </p:extLst>
          </p:nvPr>
        </p:nvGraphicFramePr>
        <p:xfrm>
          <a:off x="2125999" y="1068088"/>
          <a:ext cx="8341702" cy="4473385"/>
        </p:xfrm>
        <a:graphic>
          <a:graphicData uri="http://schemas.openxmlformats.org/drawingml/2006/table">
            <a:tbl>
              <a:tblPr firstRow="1" bandRow="1">
                <a:tableStyleId>{5C22544A-7EE6-4342-B048-85BDC9FD1C3A}</a:tableStyleId>
              </a:tblPr>
              <a:tblGrid>
                <a:gridCol w="3403944">
                  <a:extLst>
                    <a:ext uri="{9D8B030D-6E8A-4147-A177-3AD203B41FA5}">
                      <a16:colId xmlns:a16="http://schemas.microsoft.com/office/drawing/2014/main" val="2490827190"/>
                    </a:ext>
                  </a:extLst>
                </a:gridCol>
                <a:gridCol w="4937758">
                  <a:extLst>
                    <a:ext uri="{9D8B030D-6E8A-4147-A177-3AD203B41FA5}">
                      <a16:colId xmlns:a16="http://schemas.microsoft.com/office/drawing/2014/main" val="1198126160"/>
                    </a:ext>
                  </a:extLst>
                </a:gridCol>
              </a:tblGrid>
              <a:tr h="394558">
                <a:tc>
                  <a:txBody>
                    <a:bodyPr/>
                    <a:lstStyle/>
                    <a:p>
                      <a:r>
                        <a:rPr lang="en-US" dirty="0"/>
                        <a:t>SQL Server</a:t>
                      </a:r>
                    </a:p>
                  </a:txBody>
                  <a:tcPr/>
                </a:tc>
                <a:tc>
                  <a:txBody>
                    <a:bodyPr/>
                    <a:lstStyle/>
                    <a:p>
                      <a:r>
                        <a:rPr lang="en-US" dirty="0"/>
                        <a:t>Comment</a:t>
                      </a:r>
                    </a:p>
                  </a:txBody>
                  <a:tcPr/>
                </a:tc>
                <a:extLst>
                  <a:ext uri="{0D108BD9-81ED-4DB2-BD59-A6C34878D82A}">
                    <a16:rowId xmlns:a16="http://schemas.microsoft.com/office/drawing/2014/main" val="3105667012"/>
                  </a:ext>
                </a:extLst>
              </a:tr>
              <a:tr h="394558">
                <a:tc>
                  <a:txBody>
                    <a:bodyPr/>
                    <a:lstStyle/>
                    <a:p>
                      <a:r>
                        <a:rPr lang="en-US" dirty="0"/>
                        <a:t>ETL (SSIS)</a:t>
                      </a:r>
                    </a:p>
                  </a:txBody>
                  <a:tcPr/>
                </a:tc>
                <a:tc>
                  <a:txBody>
                    <a:bodyPr/>
                    <a:lstStyle/>
                    <a:p>
                      <a:r>
                        <a:rPr lang="en-US" dirty="0"/>
                        <a:t>Integrated and Full Featured ETL</a:t>
                      </a:r>
                    </a:p>
                  </a:txBody>
                  <a:tcPr/>
                </a:tc>
                <a:extLst>
                  <a:ext uri="{0D108BD9-81ED-4DB2-BD59-A6C34878D82A}">
                    <a16:rowId xmlns:a16="http://schemas.microsoft.com/office/drawing/2014/main" val="469490492"/>
                  </a:ext>
                </a:extLst>
              </a:tr>
              <a:tr h="394558">
                <a:tc>
                  <a:txBody>
                    <a:bodyPr/>
                    <a:lstStyle/>
                    <a:p>
                      <a:r>
                        <a:rPr lang="en-US" dirty="0"/>
                        <a:t>Reporting</a:t>
                      </a:r>
                    </a:p>
                  </a:txBody>
                  <a:tcPr/>
                </a:tc>
                <a:tc>
                  <a:txBody>
                    <a:bodyPr/>
                    <a:lstStyle/>
                    <a:p>
                      <a:r>
                        <a:rPr lang="en-US" dirty="0"/>
                        <a:t>Reporting Services/Power BI Report Server</a:t>
                      </a:r>
                    </a:p>
                  </a:txBody>
                  <a:tcPr/>
                </a:tc>
                <a:extLst>
                  <a:ext uri="{0D108BD9-81ED-4DB2-BD59-A6C34878D82A}">
                    <a16:rowId xmlns:a16="http://schemas.microsoft.com/office/drawing/2014/main" val="610118681"/>
                  </a:ext>
                </a:extLst>
              </a:tr>
              <a:tr h="394558">
                <a:tc>
                  <a:txBody>
                    <a:bodyPr/>
                    <a:lstStyle/>
                    <a:p>
                      <a:r>
                        <a:rPr lang="en-US" dirty="0"/>
                        <a:t>Analytics/Semantic Layer</a:t>
                      </a:r>
                    </a:p>
                  </a:txBody>
                  <a:tcPr/>
                </a:tc>
                <a:tc>
                  <a:txBody>
                    <a:bodyPr/>
                    <a:lstStyle/>
                    <a:p>
                      <a:r>
                        <a:rPr lang="en-US" dirty="0"/>
                        <a:t>Multidimension Cubes and Tabular Model</a:t>
                      </a:r>
                    </a:p>
                  </a:txBody>
                  <a:tcPr/>
                </a:tc>
                <a:extLst>
                  <a:ext uri="{0D108BD9-81ED-4DB2-BD59-A6C34878D82A}">
                    <a16:rowId xmlns:a16="http://schemas.microsoft.com/office/drawing/2014/main" val="4204174770"/>
                  </a:ext>
                </a:extLst>
              </a:tr>
              <a:tr h="394558">
                <a:tc>
                  <a:txBody>
                    <a:bodyPr/>
                    <a:lstStyle/>
                    <a:p>
                      <a:r>
                        <a:rPr lang="en-US" dirty="0"/>
                        <a:t>T-SQL</a:t>
                      </a:r>
                    </a:p>
                  </a:txBody>
                  <a:tcPr/>
                </a:tc>
                <a:tc>
                  <a:txBody>
                    <a:bodyPr/>
                    <a:lstStyle/>
                    <a:p>
                      <a:r>
                        <a:rPr lang="en-US" dirty="0"/>
                        <a:t>Extensive SQL Implementation</a:t>
                      </a:r>
                    </a:p>
                  </a:txBody>
                  <a:tcPr/>
                </a:tc>
                <a:extLst>
                  <a:ext uri="{0D108BD9-81ED-4DB2-BD59-A6C34878D82A}">
                    <a16:rowId xmlns:a16="http://schemas.microsoft.com/office/drawing/2014/main" val="1218370228"/>
                  </a:ext>
                </a:extLst>
              </a:tr>
              <a:tr h="394558">
                <a:tc>
                  <a:txBody>
                    <a:bodyPr/>
                    <a:lstStyle/>
                    <a:p>
                      <a:r>
                        <a:rPr lang="en-US" dirty="0"/>
                        <a:t>Job Scheduling</a:t>
                      </a:r>
                    </a:p>
                  </a:txBody>
                  <a:tcPr/>
                </a:tc>
                <a:tc>
                  <a:txBody>
                    <a:bodyPr/>
                    <a:lstStyle/>
                    <a:p>
                      <a:r>
                        <a:rPr lang="en-US" dirty="0"/>
                        <a:t>Professional grade job scheduler, SQL Agent.</a:t>
                      </a:r>
                    </a:p>
                  </a:txBody>
                  <a:tcPr/>
                </a:tc>
                <a:extLst>
                  <a:ext uri="{0D108BD9-81ED-4DB2-BD59-A6C34878D82A}">
                    <a16:rowId xmlns:a16="http://schemas.microsoft.com/office/drawing/2014/main" val="3826826464"/>
                  </a:ext>
                </a:extLst>
              </a:tr>
              <a:tr h="394558">
                <a:tc>
                  <a:txBody>
                    <a:bodyPr/>
                    <a:lstStyle/>
                    <a:p>
                      <a:r>
                        <a:rPr lang="en-US" dirty="0"/>
                        <a:t>Client Tools</a:t>
                      </a:r>
                    </a:p>
                  </a:txBody>
                  <a:tcPr/>
                </a:tc>
                <a:tc>
                  <a:txBody>
                    <a:bodyPr/>
                    <a:lstStyle/>
                    <a:p>
                      <a:r>
                        <a:rPr lang="en-US" dirty="0"/>
                        <a:t>SQL Server Management Studio</a:t>
                      </a:r>
                    </a:p>
                    <a:p>
                      <a:r>
                        <a:rPr lang="en-US" dirty="0"/>
                        <a:t>SQL Server Data Tools</a:t>
                      </a:r>
                    </a:p>
                    <a:p>
                      <a:r>
                        <a:rPr lang="en-US" dirty="0"/>
                        <a:t>Visual Studio / Database Projects</a:t>
                      </a:r>
                    </a:p>
                    <a:p>
                      <a:r>
                        <a:rPr lang="en-US" dirty="0"/>
                        <a:t>Full Featured Developer Edition</a:t>
                      </a:r>
                    </a:p>
                    <a:p>
                      <a:r>
                        <a:rPr lang="en-US" dirty="0"/>
                        <a:t>Excel / Power BI Desktop </a:t>
                      </a:r>
                    </a:p>
                  </a:txBody>
                  <a:tcPr/>
                </a:tc>
                <a:extLst>
                  <a:ext uri="{0D108BD9-81ED-4DB2-BD59-A6C34878D82A}">
                    <a16:rowId xmlns:a16="http://schemas.microsoft.com/office/drawing/2014/main" val="1453788492"/>
                  </a:ext>
                </a:extLst>
              </a:tr>
              <a:tr h="669667">
                <a:tc>
                  <a:txBody>
                    <a:bodyPr/>
                    <a:lstStyle/>
                    <a:p>
                      <a:r>
                        <a:rPr lang="en-US" dirty="0"/>
                        <a:t>Machine Learning Support</a:t>
                      </a:r>
                    </a:p>
                  </a:txBody>
                  <a:tcPr/>
                </a:tc>
                <a:tc>
                  <a:txBody>
                    <a:bodyPr/>
                    <a:lstStyle/>
                    <a:p>
                      <a:r>
                        <a:rPr lang="en-US" dirty="0"/>
                        <a:t>Python and R with high scalability via commercially enhanced functions.</a:t>
                      </a:r>
                    </a:p>
                  </a:txBody>
                  <a:tcPr/>
                </a:tc>
                <a:extLst>
                  <a:ext uri="{0D108BD9-81ED-4DB2-BD59-A6C34878D82A}">
                    <a16:rowId xmlns:a16="http://schemas.microsoft.com/office/drawing/2014/main" val="4006743350"/>
                  </a:ext>
                </a:extLst>
              </a:tr>
            </a:tbl>
          </a:graphicData>
        </a:graphic>
      </p:graphicFrame>
    </p:spTree>
    <p:extLst>
      <p:ext uri="{BB962C8B-B14F-4D97-AF65-F5344CB8AC3E}">
        <p14:creationId xmlns:p14="http://schemas.microsoft.com/office/powerpoint/2010/main" val="3821174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r>
              <a:rPr lang="en-US" sz="4000" dirty="0">
                <a:solidFill>
                  <a:srgbClr val="FFFF00"/>
                </a:solidFill>
                <a:latin typeface="Arial" panose="020B0604020202020204" pitchFamily="34" charset="0"/>
                <a:cs typeface="Arial" panose="020B0604020202020204" pitchFamily="34" charset="0"/>
              </a:rPr>
              <a:t>SQL Server Features</a:t>
            </a:r>
            <a:endParaRPr lang="en-US" sz="40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653E03-8F68-413A-9BCF-124CE7EF3EC0}"/>
              </a:ext>
            </a:extLst>
          </p:cNvPr>
          <p:cNvSpPr txBox="1"/>
          <p:nvPr/>
        </p:nvSpPr>
        <p:spPr>
          <a:xfrm>
            <a:off x="6478097" y="3718182"/>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pic>
        <p:nvPicPr>
          <p:cNvPr id="5" name="Picture 4">
            <a:extLst>
              <a:ext uri="{FF2B5EF4-FFF2-40B4-BE49-F238E27FC236}">
                <a16:creationId xmlns:a16="http://schemas.microsoft.com/office/drawing/2014/main" id="{3588CD37-0621-48BF-8CF1-04CEB412E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3" y="5539255"/>
            <a:ext cx="1818239" cy="1212159"/>
          </a:xfrm>
          <a:prstGeom prst="rect">
            <a:avLst/>
          </a:prstGeom>
        </p:spPr>
      </p:pic>
      <p:graphicFrame>
        <p:nvGraphicFramePr>
          <p:cNvPr id="3" name="Table 2">
            <a:extLst>
              <a:ext uri="{FF2B5EF4-FFF2-40B4-BE49-F238E27FC236}">
                <a16:creationId xmlns:a16="http://schemas.microsoft.com/office/drawing/2014/main" id="{160B3F14-23D7-4079-8E89-4EECFD823238}"/>
              </a:ext>
            </a:extLst>
          </p:cNvPr>
          <p:cNvGraphicFramePr>
            <a:graphicFrameLocks noGrp="1"/>
          </p:cNvGraphicFramePr>
          <p:nvPr>
            <p:extLst>
              <p:ext uri="{D42A27DB-BD31-4B8C-83A1-F6EECF244321}">
                <p14:modId xmlns:p14="http://schemas.microsoft.com/office/powerpoint/2010/main" val="2207359945"/>
              </p:ext>
            </p:extLst>
          </p:nvPr>
        </p:nvGraphicFramePr>
        <p:xfrm>
          <a:off x="2467170" y="1217552"/>
          <a:ext cx="7257657" cy="5001260"/>
        </p:xfrm>
        <a:graphic>
          <a:graphicData uri="http://schemas.openxmlformats.org/drawingml/2006/table">
            <a:tbl>
              <a:tblPr firstRow="1" bandRow="1">
                <a:tableStyleId>{5C22544A-7EE6-4342-B048-85BDC9FD1C3A}</a:tableStyleId>
              </a:tblPr>
              <a:tblGrid>
                <a:gridCol w="3372829">
                  <a:extLst>
                    <a:ext uri="{9D8B030D-6E8A-4147-A177-3AD203B41FA5}">
                      <a16:colId xmlns:a16="http://schemas.microsoft.com/office/drawing/2014/main" val="2490827190"/>
                    </a:ext>
                  </a:extLst>
                </a:gridCol>
                <a:gridCol w="3884828">
                  <a:extLst>
                    <a:ext uri="{9D8B030D-6E8A-4147-A177-3AD203B41FA5}">
                      <a16:colId xmlns:a16="http://schemas.microsoft.com/office/drawing/2014/main" val="1198126160"/>
                    </a:ext>
                  </a:extLst>
                </a:gridCol>
              </a:tblGrid>
              <a:tr h="370840">
                <a:tc>
                  <a:txBody>
                    <a:bodyPr/>
                    <a:lstStyle/>
                    <a:p>
                      <a:r>
                        <a:rPr lang="en-US" dirty="0"/>
                        <a:t>SQL Server</a:t>
                      </a:r>
                    </a:p>
                  </a:txBody>
                  <a:tcPr/>
                </a:tc>
                <a:tc>
                  <a:txBody>
                    <a:bodyPr/>
                    <a:lstStyle/>
                    <a:p>
                      <a:r>
                        <a:rPr lang="en-US" dirty="0"/>
                        <a:t>Comment</a:t>
                      </a:r>
                    </a:p>
                  </a:txBody>
                  <a:tcPr/>
                </a:tc>
                <a:extLst>
                  <a:ext uri="{0D108BD9-81ED-4DB2-BD59-A6C34878D82A}">
                    <a16:rowId xmlns:a16="http://schemas.microsoft.com/office/drawing/2014/main" val="3105667012"/>
                  </a:ext>
                </a:extLst>
              </a:tr>
              <a:tr h="370840">
                <a:tc>
                  <a:txBody>
                    <a:bodyPr/>
                    <a:lstStyle/>
                    <a:p>
                      <a:r>
                        <a:rPr lang="en-US" dirty="0"/>
                        <a:t>In Memory Tables</a:t>
                      </a:r>
                    </a:p>
                  </a:txBody>
                  <a:tcPr/>
                </a:tc>
                <a:tc>
                  <a:txBody>
                    <a:bodyPr/>
                    <a:lstStyle/>
                    <a:p>
                      <a:r>
                        <a:rPr lang="en-US" dirty="0"/>
                        <a:t>High Speed Column Store compressed in memory tables</a:t>
                      </a:r>
                    </a:p>
                  </a:txBody>
                  <a:tcPr/>
                </a:tc>
                <a:extLst>
                  <a:ext uri="{0D108BD9-81ED-4DB2-BD59-A6C34878D82A}">
                    <a16:rowId xmlns:a16="http://schemas.microsoft.com/office/drawing/2014/main" val="3717213811"/>
                  </a:ext>
                </a:extLst>
              </a:tr>
              <a:tr h="370840">
                <a:tc>
                  <a:txBody>
                    <a:bodyPr/>
                    <a:lstStyle/>
                    <a:p>
                      <a:r>
                        <a:rPr lang="en-US" dirty="0"/>
                        <a:t>Column Store </a:t>
                      </a:r>
                    </a:p>
                  </a:txBody>
                  <a:tcPr/>
                </a:tc>
                <a:tc>
                  <a:txBody>
                    <a:bodyPr/>
                    <a:lstStyle/>
                    <a:p>
                      <a:r>
                        <a:rPr lang="en-US" dirty="0"/>
                        <a:t>Extremely efficient for ad hoc data analysis</a:t>
                      </a:r>
                    </a:p>
                  </a:txBody>
                  <a:tcPr/>
                </a:tc>
                <a:extLst>
                  <a:ext uri="{0D108BD9-81ED-4DB2-BD59-A6C34878D82A}">
                    <a16:rowId xmlns:a16="http://schemas.microsoft.com/office/drawing/2014/main" val="469490492"/>
                  </a:ext>
                </a:extLst>
              </a:tr>
              <a:tr h="370840">
                <a:tc>
                  <a:txBody>
                    <a:bodyPr/>
                    <a:lstStyle/>
                    <a:p>
                      <a:r>
                        <a:rPr lang="en-US" dirty="0"/>
                        <a:t>SQL Procedures, Scalar Functions, Table Value Functions</a:t>
                      </a:r>
                    </a:p>
                  </a:txBody>
                  <a:tcPr/>
                </a:tc>
                <a:tc>
                  <a:txBody>
                    <a:bodyPr/>
                    <a:lstStyle/>
                    <a:p>
                      <a:endParaRPr lang="en-US" dirty="0"/>
                    </a:p>
                  </a:txBody>
                  <a:tcPr/>
                </a:tc>
                <a:extLst>
                  <a:ext uri="{0D108BD9-81ED-4DB2-BD59-A6C34878D82A}">
                    <a16:rowId xmlns:a16="http://schemas.microsoft.com/office/drawing/2014/main" val="610118681"/>
                  </a:ext>
                </a:extLst>
              </a:tr>
              <a:tr h="370840">
                <a:tc>
                  <a:txBody>
                    <a:bodyPr/>
                    <a:lstStyle/>
                    <a:p>
                      <a:r>
                        <a:rPr lang="en-US" dirty="0"/>
                        <a:t>Linked Servers</a:t>
                      </a:r>
                    </a:p>
                  </a:txBody>
                  <a:tcPr/>
                </a:tc>
                <a:tc>
                  <a:txBody>
                    <a:bodyPr/>
                    <a:lstStyle/>
                    <a:p>
                      <a:r>
                        <a:rPr lang="en-US" dirty="0"/>
                        <a:t>Query remote databases.</a:t>
                      </a:r>
                    </a:p>
                  </a:txBody>
                  <a:tcPr/>
                </a:tc>
                <a:extLst>
                  <a:ext uri="{0D108BD9-81ED-4DB2-BD59-A6C34878D82A}">
                    <a16:rowId xmlns:a16="http://schemas.microsoft.com/office/drawing/2014/main" val="964298205"/>
                  </a:ext>
                </a:extLst>
              </a:tr>
              <a:tr h="370840">
                <a:tc>
                  <a:txBody>
                    <a:bodyPr/>
                    <a:lstStyle/>
                    <a:p>
                      <a:r>
                        <a:rPr lang="en-US" dirty="0"/>
                        <a:t>Extensive Window Functions</a:t>
                      </a:r>
                    </a:p>
                  </a:txBody>
                  <a:tcPr/>
                </a:tc>
                <a:tc>
                  <a:txBody>
                    <a:bodyPr/>
                    <a:lstStyle/>
                    <a:p>
                      <a:r>
                        <a:rPr lang="en-US" dirty="0"/>
                        <a:t>Over / Partitioned By</a:t>
                      </a:r>
                    </a:p>
                  </a:txBody>
                  <a:tcPr/>
                </a:tc>
                <a:extLst>
                  <a:ext uri="{0D108BD9-81ED-4DB2-BD59-A6C34878D82A}">
                    <a16:rowId xmlns:a16="http://schemas.microsoft.com/office/drawing/2014/main" val="2729447954"/>
                  </a:ext>
                </a:extLst>
              </a:tr>
              <a:tr h="370840">
                <a:tc>
                  <a:txBody>
                    <a:bodyPr/>
                    <a:lstStyle/>
                    <a:p>
                      <a:r>
                        <a:rPr lang="en-US" dirty="0"/>
                        <a:t>Active Directory Integration</a:t>
                      </a:r>
                    </a:p>
                  </a:txBody>
                  <a:tcPr/>
                </a:tc>
                <a:tc>
                  <a:txBody>
                    <a:bodyPr/>
                    <a:lstStyle/>
                    <a:p>
                      <a:r>
                        <a:rPr lang="en-US" dirty="0"/>
                        <a:t>Windows Authentication</a:t>
                      </a:r>
                    </a:p>
                  </a:txBody>
                  <a:tcPr/>
                </a:tc>
                <a:extLst>
                  <a:ext uri="{0D108BD9-81ED-4DB2-BD59-A6C34878D82A}">
                    <a16:rowId xmlns:a16="http://schemas.microsoft.com/office/drawing/2014/main" val="4204174770"/>
                  </a:ext>
                </a:extLst>
              </a:tr>
              <a:tr h="370840">
                <a:tc>
                  <a:txBody>
                    <a:bodyPr/>
                    <a:lstStyle/>
                    <a:p>
                      <a:r>
                        <a:rPr lang="en-US" dirty="0"/>
                        <a:t>Master Data Management</a:t>
                      </a:r>
                    </a:p>
                  </a:txBody>
                  <a:tcPr/>
                </a:tc>
                <a:tc>
                  <a:txBody>
                    <a:bodyPr/>
                    <a:lstStyle/>
                    <a:p>
                      <a:r>
                        <a:rPr lang="en-US" dirty="0"/>
                        <a:t>Complete facility including GUI to manage master data.</a:t>
                      </a:r>
                    </a:p>
                  </a:txBody>
                  <a:tcPr/>
                </a:tc>
                <a:extLst>
                  <a:ext uri="{0D108BD9-81ED-4DB2-BD59-A6C34878D82A}">
                    <a16:rowId xmlns:a16="http://schemas.microsoft.com/office/drawing/2014/main" val="3470526093"/>
                  </a:ext>
                </a:extLst>
              </a:tr>
              <a:tr h="370840">
                <a:tc>
                  <a:txBody>
                    <a:bodyPr/>
                    <a:lstStyle/>
                    <a:p>
                      <a:r>
                        <a:rPr lang="en-US" dirty="0"/>
                        <a:t>Data Quality Services.</a:t>
                      </a:r>
                    </a:p>
                  </a:txBody>
                  <a:tcPr/>
                </a:tc>
                <a:tc>
                  <a:txBody>
                    <a:bodyPr/>
                    <a:lstStyle/>
                    <a:p>
                      <a:r>
                        <a:rPr lang="en-US" dirty="0"/>
                        <a:t>Rich rule based services to enforce data integrity.</a:t>
                      </a:r>
                    </a:p>
                  </a:txBody>
                  <a:tcPr/>
                </a:tc>
                <a:extLst>
                  <a:ext uri="{0D108BD9-81ED-4DB2-BD59-A6C34878D82A}">
                    <a16:rowId xmlns:a16="http://schemas.microsoft.com/office/drawing/2014/main" val="406620569"/>
                  </a:ext>
                </a:extLst>
              </a:tr>
              <a:tr h="370840">
                <a:tc>
                  <a:txBody>
                    <a:bodyPr/>
                    <a:lstStyle/>
                    <a:p>
                      <a:r>
                        <a:rPr lang="en-US" dirty="0"/>
                        <a:t>Data Compression</a:t>
                      </a:r>
                    </a:p>
                  </a:txBody>
                  <a:tcPr/>
                </a:tc>
                <a:tc>
                  <a:txBody>
                    <a:bodyPr/>
                    <a:lstStyle/>
                    <a:p>
                      <a:r>
                        <a:rPr lang="en-US" dirty="0"/>
                        <a:t>Easy to use and low overhead.</a:t>
                      </a:r>
                    </a:p>
                  </a:txBody>
                  <a:tcPr/>
                </a:tc>
                <a:extLst>
                  <a:ext uri="{0D108BD9-81ED-4DB2-BD59-A6C34878D82A}">
                    <a16:rowId xmlns:a16="http://schemas.microsoft.com/office/drawing/2014/main" val="982986488"/>
                  </a:ext>
                </a:extLst>
              </a:tr>
            </a:tbl>
          </a:graphicData>
        </a:graphic>
      </p:graphicFrame>
    </p:spTree>
    <p:extLst>
      <p:ext uri="{BB962C8B-B14F-4D97-AF65-F5344CB8AC3E}">
        <p14:creationId xmlns:p14="http://schemas.microsoft.com/office/powerpoint/2010/main" val="136515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C588-D972-4683-8916-CCF2074EE753}"/>
              </a:ext>
            </a:extLst>
          </p:cNvPr>
          <p:cNvSpPr>
            <a:spLocks noGrp="1"/>
          </p:cNvSpPr>
          <p:nvPr>
            <p:ph type="title"/>
          </p:nvPr>
        </p:nvSpPr>
        <p:spPr/>
        <p:txBody>
          <a:bodyPr/>
          <a:lstStyle/>
          <a:p>
            <a:pPr defTabSz="914225">
              <a:lnSpc>
                <a:spcPct val="100000"/>
              </a:lnSpc>
              <a:spcBef>
                <a:spcPts val="0"/>
              </a:spcBef>
              <a:defRPr/>
            </a:pPr>
            <a:r>
              <a:rPr lang="en-US" dirty="0"/>
              <a:t>Power BI</a:t>
            </a:r>
            <a:br>
              <a:rPr lang="en-US" dirty="0"/>
            </a:br>
            <a:r>
              <a:rPr lang="en-US" dirty="0"/>
              <a:t>REPORT SERVER</a:t>
            </a:r>
            <a:br>
              <a:rPr lang="en-US" dirty="0"/>
            </a:br>
            <a:r>
              <a:rPr lang="en-US" sz="2000" b="1" kern="0" cap="none" spc="100" dirty="0">
                <a:ln>
                  <a:noFill/>
                </a:ln>
                <a:solidFill>
                  <a:srgbClr val="FFFFFF"/>
                </a:solidFill>
                <a:latin typeface="Segoe UI Semibold" charset="0"/>
                <a:cs typeface="Segoe UI Semibold" charset="0"/>
              </a:rPr>
              <a:t>Self-service BI and enterprise reporting – all in one</a:t>
            </a:r>
            <a:endParaRPr lang="en-US" dirty="0"/>
          </a:p>
        </p:txBody>
      </p:sp>
      <p:sp>
        <p:nvSpPr>
          <p:cNvPr id="3" name="Text Placeholder 2">
            <a:extLst>
              <a:ext uri="{FF2B5EF4-FFF2-40B4-BE49-F238E27FC236}">
                <a16:creationId xmlns:a16="http://schemas.microsoft.com/office/drawing/2014/main" id="{3242A110-0F1B-4838-9C15-B2ABB8C1C986}"/>
              </a:ext>
            </a:extLst>
          </p:cNvPr>
          <p:cNvSpPr>
            <a:spLocks noGrp="1"/>
          </p:cNvSpPr>
          <p:nvPr>
            <p:ph type="body" sz="quarter" idx="10"/>
          </p:nvPr>
        </p:nvSpPr>
        <p:spPr>
          <a:xfrm>
            <a:off x="270068" y="1881408"/>
            <a:ext cx="4770168" cy="2410574"/>
          </a:xfrm>
        </p:spPr>
        <p:txBody>
          <a:bodyPr/>
          <a:lstStyle/>
          <a:p>
            <a:r>
              <a:rPr lang="en-US" dirty="0"/>
              <a:t>Self-service BI and enterprise reporting in one solution</a:t>
            </a:r>
          </a:p>
          <a:p>
            <a:r>
              <a:rPr lang="en-US" dirty="0"/>
              <a:t>Keep Power BI reports on-premises</a:t>
            </a:r>
          </a:p>
          <a:p>
            <a:r>
              <a:rPr lang="en-US" dirty="0"/>
              <a:t>Compatible with SSRS</a:t>
            </a:r>
          </a:p>
          <a:p>
            <a:r>
              <a:rPr lang="en-US" dirty="0"/>
              <a:t>Move to the cloud on your terms</a:t>
            </a:r>
          </a:p>
          <a:p>
            <a:r>
              <a:rPr lang="en-US" dirty="0"/>
              <a:t>Now an Enterprise edition Software Assurance Benefit</a:t>
            </a:r>
          </a:p>
        </p:txBody>
      </p:sp>
      <p:sp>
        <p:nvSpPr>
          <p:cNvPr id="7" name="TextBox 6">
            <a:extLst>
              <a:ext uri="{FF2B5EF4-FFF2-40B4-BE49-F238E27FC236}">
                <a16:creationId xmlns:a16="http://schemas.microsoft.com/office/drawing/2014/main" id="{444D937F-BDFE-4796-8637-8C3BFD265939}"/>
              </a:ext>
            </a:extLst>
          </p:cNvPr>
          <p:cNvSpPr txBox="1"/>
          <p:nvPr/>
        </p:nvSpPr>
        <p:spPr>
          <a:xfrm>
            <a:off x="5352171" y="6444287"/>
            <a:ext cx="6838965" cy="398241"/>
          </a:xfrm>
          <a:prstGeom prst="rect">
            <a:avLst/>
          </a:prstGeom>
          <a:noFill/>
        </p:spPr>
        <p:txBody>
          <a:bodyPr wrap="square" lIns="186494" tIns="149196" rIns="186494" bIns="149196" rtlCol="0">
            <a:spAutoFit/>
          </a:bodyPr>
          <a:lstStyle/>
          <a:p>
            <a:pPr algn="r" defTabSz="914225">
              <a:lnSpc>
                <a:spcPct val="90000"/>
              </a:lnSpc>
              <a:spcAft>
                <a:spcPts val="612"/>
              </a:spcAft>
              <a:defRPr/>
            </a:pPr>
            <a:r>
              <a:rPr lang="en-US" sz="700" dirty="0">
                <a:solidFill>
                  <a:srgbClr val="505050"/>
                </a:solidFill>
                <a:latin typeface="Segoe UI Light"/>
              </a:rPr>
              <a:t>*IDC study “The Business Value and TCO Advantage of Apache Hadoop in the Cloud with Microsoft Azure HDInsight”</a:t>
            </a:r>
          </a:p>
        </p:txBody>
      </p:sp>
      <p:grpSp>
        <p:nvGrpSpPr>
          <p:cNvPr id="54" name="Group 53">
            <a:extLst>
              <a:ext uri="{FF2B5EF4-FFF2-40B4-BE49-F238E27FC236}">
                <a16:creationId xmlns:a16="http://schemas.microsoft.com/office/drawing/2014/main" id="{A28B48F8-81B7-4110-BF8D-4F4CABE8685F}"/>
              </a:ext>
            </a:extLst>
          </p:cNvPr>
          <p:cNvGrpSpPr>
            <a:grpSpLocks noChangeAspect="1"/>
          </p:cNvGrpSpPr>
          <p:nvPr/>
        </p:nvGrpSpPr>
        <p:grpSpPr>
          <a:xfrm>
            <a:off x="6205848" y="1848788"/>
            <a:ext cx="4915641" cy="3007125"/>
            <a:chOff x="1070724" y="4002425"/>
            <a:chExt cx="237467" cy="205086"/>
          </a:xfrm>
        </p:grpSpPr>
        <p:sp>
          <p:nvSpPr>
            <p:cNvPr id="55" name="Rectangle 56">
              <a:extLst>
                <a:ext uri="{FF2B5EF4-FFF2-40B4-BE49-F238E27FC236}">
                  <a16:creationId xmlns:a16="http://schemas.microsoft.com/office/drawing/2014/main" id="{8F70B12F-D929-4F46-80AE-2BCE8F70E48B}"/>
                </a:ext>
              </a:extLst>
            </p:cNvPr>
            <p:cNvSpPr>
              <a:spLocks noChangeArrowheads="1"/>
            </p:cNvSpPr>
            <p:nvPr/>
          </p:nvSpPr>
          <p:spPr bwMode="auto">
            <a:xfrm>
              <a:off x="1144919" y="4002425"/>
              <a:ext cx="114398" cy="205086"/>
            </a:xfrm>
            <a:prstGeom prst="rect">
              <a:avLst/>
            </a:prstGeom>
            <a:noFill/>
            <a:ln w="2222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56" name="Freeform 57">
              <a:extLst>
                <a:ext uri="{FF2B5EF4-FFF2-40B4-BE49-F238E27FC236}">
                  <a16:creationId xmlns:a16="http://schemas.microsoft.com/office/drawing/2014/main" id="{596B7788-EF4D-4FE0-B3C1-8D46E2A0329C}"/>
                </a:ext>
              </a:extLst>
            </p:cNvPr>
            <p:cNvSpPr>
              <a:spLocks/>
            </p:cNvSpPr>
            <p:nvPr/>
          </p:nvSpPr>
          <p:spPr bwMode="auto">
            <a:xfrm>
              <a:off x="107072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57" name="Freeform 58">
              <a:extLst>
                <a:ext uri="{FF2B5EF4-FFF2-40B4-BE49-F238E27FC236}">
                  <a16:creationId xmlns:a16="http://schemas.microsoft.com/office/drawing/2014/main" id="{975EB3A0-F33D-401D-9470-760ED39FC574}"/>
                </a:ext>
              </a:extLst>
            </p:cNvPr>
            <p:cNvSpPr>
              <a:spLocks/>
            </p:cNvSpPr>
            <p:nvPr/>
          </p:nvSpPr>
          <p:spPr bwMode="auto">
            <a:xfrm>
              <a:off x="12753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58" name="Freeform 59">
              <a:extLst>
                <a:ext uri="{FF2B5EF4-FFF2-40B4-BE49-F238E27FC236}">
                  <a16:creationId xmlns:a16="http://schemas.microsoft.com/office/drawing/2014/main" id="{BFB734FC-C826-43FD-BB10-B98D274DE246}"/>
                </a:ext>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59" name="Rectangle 66">
              <a:extLst>
                <a:ext uri="{FF2B5EF4-FFF2-40B4-BE49-F238E27FC236}">
                  <a16:creationId xmlns:a16="http://schemas.microsoft.com/office/drawing/2014/main" id="{8510D948-CF7C-4D75-8822-E28AB1C18470}"/>
                </a:ext>
              </a:extLst>
            </p:cNvPr>
            <p:cNvSpPr>
              <a:spLocks noChangeArrowheads="1"/>
            </p:cNvSpPr>
            <p:nvPr/>
          </p:nvSpPr>
          <p:spPr bwMode="auto">
            <a:xfrm>
              <a:off x="1283171" y="4131296"/>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0" name="Rectangle 67">
              <a:extLst>
                <a:ext uri="{FF2B5EF4-FFF2-40B4-BE49-F238E27FC236}">
                  <a16:creationId xmlns:a16="http://schemas.microsoft.com/office/drawing/2014/main" id="{30B9E741-B754-4E16-8666-65C7C96E2E5F}"/>
                </a:ext>
              </a:extLst>
            </p:cNvPr>
            <p:cNvSpPr>
              <a:spLocks noChangeArrowheads="1"/>
            </p:cNvSpPr>
            <p:nvPr/>
          </p:nvSpPr>
          <p:spPr bwMode="auto">
            <a:xfrm>
              <a:off x="1283171" y="4159351"/>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1" name="Rectangle 76">
              <a:extLst>
                <a:ext uri="{FF2B5EF4-FFF2-40B4-BE49-F238E27FC236}">
                  <a16:creationId xmlns:a16="http://schemas.microsoft.com/office/drawing/2014/main" id="{9BAEF592-4E20-41F2-B010-22931CB60B01}"/>
                </a:ext>
              </a:extLst>
            </p:cNvPr>
            <p:cNvSpPr>
              <a:spLocks noChangeArrowheads="1"/>
            </p:cNvSpPr>
            <p:nvPr/>
          </p:nvSpPr>
          <p:spPr bwMode="auto">
            <a:xfrm>
              <a:off x="1089108" y="4075946"/>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2" name="Rectangle 77">
              <a:extLst>
                <a:ext uri="{FF2B5EF4-FFF2-40B4-BE49-F238E27FC236}">
                  <a16:creationId xmlns:a16="http://schemas.microsoft.com/office/drawing/2014/main" id="{442542A6-619F-495A-B993-DA0AE26BE452}"/>
                </a:ext>
              </a:extLst>
            </p:cNvPr>
            <p:cNvSpPr>
              <a:spLocks noChangeArrowheads="1"/>
            </p:cNvSpPr>
            <p:nvPr/>
          </p:nvSpPr>
          <p:spPr bwMode="auto">
            <a:xfrm>
              <a:off x="1089108" y="4104000"/>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3" name="Rectangle 78">
              <a:extLst>
                <a:ext uri="{FF2B5EF4-FFF2-40B4-BE49-F238E27FC236}">
                  <a16:creationId xmlns:a16="http://schemas.microsoft.com/office/drawing/2014/main" id="{C9D6449D-8BE1-4A1E-BD56-E9C91EE0B521}"/>
                </a:ext>
              </a:extLst>
            </p:cNvPr>
            <p:cNvSpPr>
              <a:spLocks noChangeArrowheads="1"/>
            </p:cNvSpPr>
            <p:nvPr/>
          </p:nvSpPr>
          <p:spPr bwMode="auto">
            <a:xfrm>
              <a:off x="1089108" y="4130119"/>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4" name="Rectangle 79">
              <a:extLst>
                <a:ext uri="{FF2B5EF4-FFF2-40B4-BE49-F238E27FC236}">
                  <a16:creationId xmlns:a16="http://schemas.microsoft.com/office/drawing/2014/main" id="{6780AE00-A99F-45E9-84EC-A39B53339634}"/>
                </a:ext>
              </a:extLst>
            </p:cNvPr>
            <p:cNvSpPr>
              <a:spLocks noChangeArrowheads="1"/>
            </p:cNvSpPr>
            <p:nvPr/>
          </p:nvSpPr>
          <p:spPr bwMode="auto">
            <a:xfrm>
              <a:off x="1118129" y="4075946"/>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5" name="Rectangle 80">
              <a:extLst>
                <a:ext uri="{FF2B5EF4-FFF2-40B4-BE49-F238E27FC236}">
                  <a16:creationId xmlns:a16="http://schemas.microsoft.com/office/drawing/2014/main" id="{1B7328BB-DF9D-4259-9E56-8A84CF83DC65}"/>
                </a:ext>
              </a:extLst>
            </p:cNvPr>
            <p:cNvSpPr>
              <a:spLocks noChangeArrowheads="1"/>
            </p:cNvSpPr>
            <p:nvPr/>
          </p:nvSpPr>
          <p:spPr bwMode="auto">
            <a:xfrm>
              <a:off x="1118129" y="4104000"/>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6" name="Rectangle 81">
              <a:extLst>
                <a:ext uri="{FF2B5EF4-FFF2-40B4-BE49-F238E27FC236}">
                  <a16:creationId xmlns:a16="http://schemas.microsoft.com/office/drawing/2014/main" id="{AEA915C6-04A2-482C-A8F2-E17885FBDD45}"/>
                </a:ext>
              </a:extLst>
            </p:cNvPr>
            <p:cNvSpPr>
              <a:spLocks noChangeArrowheads="1"/>
            </p:cNvSpPr>
            <p:nvPr/>
          </p:nvSpPr>
          <p:spPr bwMode="auto">
            <a:xfrm>
              <a:off x="1118129" y="4130119"/>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7" name="Rectangle 82">
              <a:extLst>
                <a:ext uri="{FF2B5EF4-FFF2-40B4-BE49-F238E27FC236}">
                  <a16:creationId xmlns:a16="http://schemas.microsoft.com/office/drawing/2014/main" id="{90E64E6F-1431-4B74-A182-F171CA3E7795}"/>
                </a:ext>
              </a:extLst>
            </p:cNvPr>
            <p:cNvSpPr>
              <a:spLocks noChangeArrowheads="1"/>
            </p:cNvSpPr>
            <p:nvPr/>
          </p:nvSpPr>
          <p:spPr bwMode="auto">
            <a:xfrm>
              <a:off x="1089108" y="4158174"/>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8" name="Rectangle 83">
              <a:extLst>
                <a:ext uri="{FF2B5EF4-FFF2-40B4-BE49-F238E27FC236}">
                  <a16:creationId xmlns:a16="http://schemas.microsoft.com/office/drawing/2014/main" id="{E921C576-7338-4890-9805-439CA69CC69F}"/>
                </a:ext>
              </a:extLst>
            </p:cNvPr>
            <p:cNvSpPr>
              <a:spLocks noChangeArrowheads="1"/>
            </p:cNvSpPr>
            <p:nvPr/>
          </p:nvSpPr>
          <p:spPr bwMode="auto">
            <a:xfrm>
              <a:off x="1118129" y="4158174"/>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grpSp>
      <p:sp>
        <p:nvSpPr>
          <p:cNvPr id="38" name="TextBox 37">
            <a:extLst>
              <a:ext uri="{FF2B5EF4-FFF2-40B4-BE49-F238E27FC236}">
                <a16:creationId xmlns:a16="http://schemas.microsoft.com/office/drawing/2014/main" id="{FC082697-ABB1-446A-9D9A-97BBC5A4226B}"/>
              </a:ext>
            </a:extLst>
          </p:cNvPr>
          <p:cNvSpPr txBox="1"/>
          <p:nvPr/>
        </p:nvSpPr>
        <p:spPr>
          <a:xfrm>
            <a:off x="8277142" y="2720079"/>
            <a:ext cx="1677274" cy="369343"/>
          </a:xfrm>
          <a:prstGeom prst="rect">
            <a:avLst/>
          </a:prstGeom>
        </p:spPr>
        <p:txBody>
          <a:bodyPr wrap="square" lIns="143387" tIns="89617" rIns="143387" bIns="89617" rtlCol="0">
            <a:spAutoFit/>
          </a:bodyPr>
          <a:lstStyle/>
          <a:p>
            <a:pPr defTabSz="914016" fontAlgn="base">
              <a:spcBef>
                <a:spcPct val="0"/>
              </a:spcBef>
              <a:spcAft>
                <a:spcPts val="588"/>
              </a:spcAft>
              <a:defRPr/>
            </a:pPr>
            <a:r>
              <a:rPr lang="en-US" sz="1200">
                <a:solidFill>
                  <a:srgbClr val="0078D7"/>
                </a:solidFill>
                <a:latin typeface="Segoe UI Semilight"/>
                <a:cs typeface="Segoe UI" panose="020B0502040204020203" pitchFamily="34" charset="0"/>
              </a:rPr>
              <a:t>SSRS reports</a:t>
            </a:r>
          </a:p>
        </p:txBody>
      </p:sp>
      <p:grpSp>
        <p:nvGrpSpPr>
          <p:cNvPr id="39" name="Group 4">
            <a:extLst>
              <a:ext uri="{FF2B5EF4-FFF2-40B4-BE49-F238E27FC236}">
                <a16:creationId xmlns:a16="http://schemas.microsoft.com/office/drawing/2014/main" id="{710C72AE-FC6A-40BA-9BF4-E5C78D3D722E}"/>
              </a:ext>
            </a:extLst>
          </p:cNvPr>
          <p:cNvGrpSpPr>
            <a:grpSpLocks noChangeAspect="1"/>
          </p:cNvGrpSpPr>
          <p:nvPr/>
        </p:nvGrpSpPr>
        <p:grpSpPr bwMode="auto">
          <a:xfrm>
            <a:off x="7967281" y="2786086"/>
            <a:ext cx="217376" cy="289834"/>
            <a:chOff x="3814" y="2064"/>
            <a:chExt cx="210" cy="280"/>
          </a:xfrm>
          <a:solidFill>
            <a:schemeClr val="tx2"/>
          </a:solidFill>
        </p:grpSpPr>
        <p:sp>
          <p:nvSpPr>
            <p:cNvPr id="40" name="Freeform 5">
              <a:extLst>
                <a:ext uri="{FF2B5EF4-FFF2-40B4-BE49-F238E27FC236}">
                  <a16:creationId xmlns:a16="http://schemas.microsoft.com/office/drawing/2014/main" id="{A0B0BB41-804C-4E03-8842-D6381CFBC0DC}"/>
                </a:ext>
              </a:extLst>
            </p:cNvPr>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1" name="Freeform 6">
              <a:extLst>
                <a:ext uri="{FF2B5EF4-FFF2-40B4-BE49-F238E27FC236}">
                  <a16:creationId xmlns:a16="http://schemas.microsoft.com/office/drawing/2014/main" id="{3D7F0649-A70B-4E43-AEE4-93DE526B86E2}"/>
                </a:ext>
              </a:extLst>
            </p:cNvPr>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2" name="Freeform 7">
              <a:extLst>
                <a:ext uri="{FF2B5EF4-FFF2-40B4-BE49-F238E27FC236}">
                  <a16:creationId xmlns:a16="http://schemas.microsoft.com/office/drawing/2014/main" id="{CA21D341-9027-4521-AA06-CED51BD172C7}"/>
                </a:ext>
              </a:extLst>
            </p:cNvPr>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3" name="Rectangle 8">
              <a:extLst>
                <a:ext uri="{FF2B5EF4-FFF2-40B4-BE49-F238E27FC236}">
                  <a16:creationId xmlns:a16="http://schemas.microsoft.com/office/drawing/2014/main" id="{19CB52A4-199E-4845-8D97-3D317EDFAC6A}"/>
                </a:ext>
              </a:extLst>
            </p:cNvPr>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4" name="Rectangle 9">
              <a:extLst>
                <a:ext uri="{FF2B5EF4-FFF2-40B4-BE49-F238E27FC236}">
                  <a16:creationId xmlns:a16="http://schemas.microsoft.com/office/drawing/2014/main" id="{56A9E3C6-D7E6-476A-A5AB-083D9D725882}"/>
                </a:ext>
              </a:extLst>
            </p:cNvPr>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5" name="Rectangle 10">
              <a:extLst>
                <a:ext uri="{FF2B5EF4-FFF2-40B4-BE49-F238E27FC236}">
                  <a16:creationId xmlns:a16="http://schemas.microsoft.com/office/drawing/2014/main" id="{0C284381-F28B-4879-B0CA-186AB46D9F93}"/>
                </a:ext>
              </a:extLst>
            </p:cNvPr>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6" name="Rectangle 11">
              <a:extLst>
                <a:ext uri="{FF2B5EF4-FFF2-40B4-BE49-F238E27FC236}">
                  <a16:creationId xmlns:a16="http://schemas.microsoft.com/office/drawing/2014/main" id="{2ED7E3FB-C3F4-4626-986E-BBDFB98A5759}"/>
                </a:ext>
              </a:extLst>
            </p:cNvPr>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7" name="Rectangle 12">
              <a:extLst>
                <a:ext uri="{FF2B5EF4-FFF2-40B4-BE49-F238E27FC236}">
                  <a16:creationId xmlns:a16="http://schemas.microsoft.com/office/drawing/2014/main" id="{C854876E-0D8A-41F9-9067-655908203262}"/>
                </a:ext>
              </a:extLst>
            </p:cNvPr>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8" name="Rectangle 13">
              <a:extLst>
                <a:ext uri="{FF2B5EF4-FFF2-40B4-BE49-F238E27FC236}">
                  <a16:creationId xmlns:a16="http://schemas.microsoft.com/office/drawing/2014/main" id="{EBF9BA94-4C12-4B52-8486-55539774F56B}"/>
                </a:ext>
              </a:extLst>
            </p:cNvPr>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9" name="Rectangle 14">
              <a:extLst>
                <a:ext uri="{FF2B5EF4-FFF2-40B4-BE49-F238E27FC236}">
                  <a16:creationId xmlns:a16="http://schemas.microsoft.com/office/drawing/2014/main" id="{5A1CF04D-8F20-42C9-9B7E-23822DF47B41}"/>
                </a:ext>
              </a:extLst>
            </p:cNvPr>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50" name="Rectangle 15">
              <a:extLst>
                <a:ext uri="{FF2B5EF4-FFF2-40B4-BE49-F238E27FC236}">
                  <a16:creationId xmlns:a16="http://schemas.microsoft.com/office/drawing/2014/main" id="{CC6DD3E3-9F44-4906-B669-53CAD8B7EE7A}"/>
                </a:ext>
              </a:extLst>
            </p:cNvPr>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51" name="Rectangle 16">
              <a:extLst>
                <a:ext uri="{FF2B5EF4-FFF2-40B4-BE49-F238E27FC236}">
                  <a16:creationId xmlns:a16="http://schemas.microsoft.com/office/drawing/2014/main" id="{8B797408-ECBF-4C2D-86A2-5C4C18A1A61E}"/>
                </a:ext>
              </a:extLst>
            </p:cNvPr>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52" name="Rectangle 17">
              <a:extLst>
                <a:ext uri="{FF2B5EF4-FFF2-40B4-BE49-F238E27FC236}">
                  <a16:creationId xmlns:a16="http://schemas.microsoft.com/office/drawing/2014/main" id="{7A58B3DD-4F29-4B92-9E1C-7951B95B8EE3}"/>
                </a:ext>
              </a:extLst>
            </p:cNvPr>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sp>
        <p:nvSpPr>
          <p:cNvPr id="30" name="TextBox 29">
            <a:extLst>
              <a:ext uri="{FF2B5EF4-FFF2-40B4-BE49-F238E27FC236}">
                <a16:creationId xmlns:a16="http://schemas.microsoft.com/office/drawing/2014/main" id="{22FB15CB-F37A-42A1-BF27-58126A22ADE6}"/>
              </a:ext>
            </a:extLst>
          </p:cNvPr>
          <p:cNvSpPr txBox="1"/>
          <p:nvPr/>
        </p:nvSpPr>
        <p:spPr>
          <a:xfrm>
            <a:off x="8277142" y="2220734"/>
            <a:ext cx="1823389" cy="369343"/>
          </a:xfrm>
          <a:prstGeom prst="rect">
            <a:avLst/>
          </a:prstGeom>
        </p:spPr>
        <p:txBody>
          <a:bodyPr wrap="square" lIns="143387" tIns="89617" rIns="143387" bIns="89617" rtlCol="0">
            <a:spAutoFit/>
          </a:bodyPr>
          <a:lstStyle/>
          <a:p>
            <a:pPr defTabSz="914016" fontAlgn="base">
              <a:spcBef>
                <a:spcPct val="0"/>
              </a:spcBef>
              <a:spcAft>
                <a:spcPts val="588"/>
              </a:spcAft>
              <a:defRPr/>
            </a:pPr>
            <a:r>
              <a:rPr lang="en-US" sz="1200" dirty="0">
                <a:solidFill>
                  <a:srgbClr val="0078D7"/>
                </a:solidFill>
                <a:latin typeface="Segoe UI Semilight"/>
                <a:cs typeface="Segoe UI" panose="020B0502040204020203" pitchFamily="34" charset="0"/>
              </a:rPr>
              <a:t>Power BI reports</a:t>
            </a:r>
          </a:p>
        </p:txBody>
      </p:sp>
      <p:grpSp>
        <p:nvGrpSpPr>
          <p:cNvPr id="31" name="Group 26">
            <a:extLst>
              <a:ext uri="{FF2B5EF4-FFF2-40B4-BE49-F238E27FC236}">
                <a16:creationId xmlns:a16="http://schemas.microsoft.com/office/drawing/2014/main" id="{B3DE319A-6C6B-4B25-89C8-CA279B14AE3E}"/>
              </a:ext>
            </a:extLst>
          </p:cNvPr>
          <p:cNvGrpSpPr>
            <a:grpSpLocks noChangeAspect="1"/>
          </p:cNvGrpSpPr>
          <p:nvPr/>
        </p:nvGrpSpPr>
        <p:grpSpPr bwMode="auto">
          <a:xfrm>
            <a:off x="7961406" y="2282851"/>
            <a:ext cx="237835" cy="307392"/>
            <a:chOff x="3812" y="2068"/>
            <a:chExt cx="212" cy="274"/>
          </a:xfrm>
          <a:solidFill>
            <a:schemeClr val="tx2"/>
          </a:solidFill>
        </p:grpSpPr>
        <p:sp>
          <p:nvSpPr>
            <p:cNvPr id="32" name="Freeform 27">
              <a:extLst>
                <a:ext uri="{FF2B5EF4-FFF2-40B4-BE49-F238E27FC236}">
                  <a16:creationId xmlns:a16="http://schemas.microsoft.com/office/drawing/2014/main" id="{06F30989-DAA8-4B0F-BA7E-1108EF7171EE}"/>
                </a:ext>
              </a:extLst>
            </p:cNvPr>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3" name="Freeform 28">
              <a:extLst>
                <a:ext uri="{FF2B5EF4-FFF2-40B4-BE49-F238E27FC236}">
                  <a16:creationId xmlns:a16="http://schemas.microsoft.com/office/drawing/2014/main" id="{33E9432F-13DA-4A6D-9D5D-F7393F331D5E}"/>
                </a:ext>
              </a:extLst>
            </p:cNvPr>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4" name="Freeform 29">
              <a:extLst>
                <a:ext uri="{FF2B5EF4-FFF2-40B4-BE49-F238E27FC236}">
                  <a16:creationId xmlns:a16="http://schemas.microsoft.com/office/drawing/2014/main" id="{A594E778-C77B-4791-A777-60C876237135}"/>
                </a:ext>
              </a:extLst>
            </p:cNvPr>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5" name="Freeform 30">
              <a:extLst>
                <a:ext uri="{FF2B5EF4-FFF2-40B4-BE49-F238E27FC236}">
                  <a16:creationId xmlns:a16="http://schemas.microsoft.com/office/drawing/2014/main" id="{0E4E42B6-9074-4280-A333-3A4B4CAE5EB6}"/>
                </a:ext>
              </a:extLst>
            </p:cNvPr>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6" name="Rectangle 31">
              <a:extLst>
                <a:ext uri="{FF2B5EF4-FFF2-40B4-BE49-F238E27FC236}">
                  <a16:creationId xmlns:a16="http://schemas.microsoft.com/office/drawing/2014/main" id="{ACDE3009-6F64-4E69-AA00-C4E5681E7368}"/>
                </a:ext>
              </a:extLst>
            </p:cNvPr>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7" name="Freeform 32">
              <a:extLst>
                <a:ext uri="{FF2B5EF4-FFF2-40B4-BE49-F238E27FC236}">
                  <a16:creationId xmlns:a16="http://schemas.microsoft.com/office/drawing/2014/main" id="{06C1B586-4A97-4B62-84F5-41BF2CBB1F8A}"/>
                </a:ext>
              </a:extLst>
            </p:cNvPr>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grpSp>
        <p:nvGrpSpPr>
          <p:cNvPr id="25" name="Group 24">
            <a:extLst>
              <a:ext uri="{FF2B5EF4-FFF2-40B4-BE49-F238E27FC236}">
                <a16:creationId xmlns:a16="http://schemas.microsoft.com/office/drawing/2014/main" id="{61477B1F-209A-475E-B1F8-E1A0886ABB61}"/>
              </a:ext>
            </a:extLst>
          </p:cNvPr>
          <p:cNvGrpSpPr/>
          <p:nvPr/>
        </p:nvGrpSpPr>
        <p:grpSpPr>
          <a:xfrm>
            <a:off x="7956879" y="3278081"/>
            <a:ext cx="324332" cy="216959"/>
            <a:chOff x="4794597" y="4302647"/>
            <a:chExt cx="435323" cy="291204"/>
          </a:xfrm>
          <a:noFill/>
        </p:grpSpPr>
        <p:sp>
          <p:nvSpPr>
            <p:cNvPr id="27" name="Freeform 5">
              <a:extLst>
                <a:ext uri="{FF2B5EF4-FFF2-40B4-BE49-F238E27FC236}">
                  <a16:creationId xmlns:a16="http://schemas.microsoft.com/office/drawing/2014/main" id="{A4C35F73-6BED-4F3B-8DA8-00F324E54153}"/>
                </a:ext>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079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a:gradFill>
                  <a:gsLst>
                    <a:gs pos="2917">
                      <a:srgbClr val="353535"/>
                    </a:gs>
                    <a:gs pos="100000">
                      <a:srgbClr val="353535"/>
                    </a:gs>
                  </a:gsLst>
                </a:gradFill>
                <a:latin typeface="Segoe UI Semilight"/>
              </a:endParaRPr>
            </a:p>
          </p:txBody>
        </p:sp>
        <p:sp>
          <p:nvSpPr>
            <p:cNvPr id="28" name="Freeform 8">
              <a:extLst>
                <a:ext uri="{FF2B5EF4-FFF2-40B4-BE49-F238E27FC236}">
                  <a16:creationId xmlns:a16="http://schemas.microsoft.com/office/drawing/2014/main" id="{3BC008BB-4022-499A-851C-8ED87D5446AA}"/>
                </a:ext>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079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a:gradFill>
                  <a:gsLst>
                    <a:gs pos="2917">
                      <a:srgbClr val="353535"/>
                    </a:gs>
                    <a:gs pos="100000">
                      <a:srgbClr val="353535"/>
                    </a:gs>
                  </a:gsLst>
                </a:gradFill>
                <a:latin typeface="Segoe UI Semilight"/>
              </a:endParaRPr>
            </a:p>
          </p:txBody>
        </p:sp>
        <p:sp>
          <p:nvSpPr>
            <p:cNvPr id="29" name="Freeform 9">
              <a:extLst>
                <a:ext uri="{FF2B5EF4-FFF2-40B4-BE49-F238E27FC236}">
                  <a16:creationId xmlns:a16="http://schemas.microsoft.com/office/drawing/2014/main" id="{5127C72A-A607-4B4F-8C90-FB43F31A64D5}"/>
                </a:ext>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079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a:gradFill>
                  <a:gsLst>
                    <a:gs pos="2917">
                      <a:srgbClr val="353535"/>
                    </a:gs>
                    <a:gs pos="100000">
                      <a:srgbClr val="353535"/>
                    </a:gs>
                  </a:gsLst>
                </a:gradFill>
                <a:latin typeface="Segoe UI Semilight"/>
              </a:endParaRPr>
            </a:p>
          </p:txBody>
        </p:sp>
      </p:grpSp>
      <p:sp>
        <p:nvSpPr>
          <p:cNvPr id="26" name="TextBox 25">
            <a:extLst>
              <a:ext uri="{FF2B5EF4-FFF2-40B4-BE49-F238E27FC236}">
                <a16:creationId xmlns:a16="http://schemas.microsoft.com/office/drawing/2014/main" id="{8118214A-1F05-4200-90E7-096EC7236B9C}"/>
              </a:ext>
            </a:extLst>
          </p:cNvPr>
          <p:cNvSpPr txBox="1"/>
          <p:nvPr/>
        </p:nvSpPr>
        <p:spPr>
          <a:xfrm>
            <a:off x="8277142" y="3183218"/>
            <a:ext cx="1513913" cy="557701"/>
          </a:xfrm>
          <a:prstGeom prst="rect">
            <a:avLst/>
          </a:prstGeom>
          <a:solidFill>
            <a:schemeClr val="bg1"/>
          </a:solidFill>
        </p:spPr>
        <p:txBody>
          <a:bodyPr wrap="square" lIns="143387" tIns="89617" rIns="143387" bIns="89617" rtlCol="0">
            <a:spAutoFit/>
          </a:bodyPr>
          <a:lstStyle/>
          <a:p>
            <a:pPr defTabSz="914016" fontAlgn="base">
              <a:spcBef>
                <a:spcPct val="0"/>
              </a:spcBef>
              <a:spcAft>
                <a:spcPts val="588"/>
              </a:spcAft>
              <a:defRPr/>
            </a:pPr>
            <a:r>
              <a:rPr lang="en-US" sz="1200" dirty="0">
                <a:solidFill>
                  <a:srgbClr val="0078D7"/>
                </a:solidFill>
                <a:latin typeface="Segoe UI Semilight"/>
                <a:cs typeface="Segoe UI" panose="020B0502040204020203" pitchFamily="34" charset="0"/>
              </a:rPr>
              <a:t>Custom visualizations</a:t>
            </a:r>
          </a:p>
        </p:txBody>
      </p:sp>
      <p:cxnSp>
        <p:nvCxnSpPr>
          <p:cNvPr id="15" name="Straight Connector 14">
            <a:extLst>
              <a:ext uri="{FF2B5EF4-FFF2-40B4-BE49-F238E27FC236}">
                <a16:creationId xmlns:a16="http://schemas.microsoft.com/office/drawing/2014/main" id="{66ED124D-3303-4A4B-807A-10ECF4947B72}"/>
              </a:ext>
            </a:extLst>
          </p:cNvPr>
          <p:cNvCxnSpPr>
            <a:cxnSpLocks/>
          </p:cNvCxnSpPr>
          <p:nvPr/>
        </p:nvCxnSpPr>
        <p:spPr>
          <a:xfrm>
            <a:off x="5949897" y="2361387"/>
            <a:ext cx="0" cy="2849049"/>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8255E077-F96E-414C-BBD8-7AED3C04FD1F}"/>
              </a:ext>
            </a:extLst>
          </p:cNvPr>
          <p:cNvCxnSpPr>
            <a:cxnSpLocks/>
          </p:cNvCxnSpPr>
          <p:nvPr/>
        </p:nvCxnSpPr>
        <p:spPr>
          <a:xfrm flipH="1">
            <a:off x="5961693" y="5210436"/>
            <a:ext cx="5401046" cy="0"/>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49013D9B-D5E9-4336-8BD9-13E4FACA9AD7}"/>
              </a:ext>
            </a:extLst>
          </p:cNvPr>
          <p:cNvCxnSpPr>
            <a:cxnSpLocks/>
          </p:cNvCxnSpPr>
          <p:nvPr/>
        </p:nvCxnSpPr>
        <p:spPr>
          <a:xfrm>
            <a:off x="11362743" y="3135700"/>
            <a:ext cx="0" cy="2061101"/>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3B653716-C664-4B2C-A634-5977713BC745}"/>
              </a:ext>
            </a:extLst>
          </p:cNvPr>
          <p:cNvCxnSpPr>
            <a:cxnSpLocks/>
          </p:cNvCxnSpPr>
          <p:nvPr/>
        </p:nvCxnSpPr>
        <p:spPr>
          <a:xfrm flipH="1">
            <a:off x="10397561" y="3122064"/>
            <a:ext cx="965178" cy="0"/>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528AB85C-96B2-4A01-9148-2B438E6439AF}"/>
              </a:ext>
            </a:extLst>
          </p:cNvPr>
          <p:cNvCxnSpPr>
            <a:cxnSpLocks/>
          </p:cNvCxnSpPr>
          <p:nvPr/>
        </p:nvCxnSpPr>
        <p:spPr>
          <a:xfrm>
            <a:off x="7421290" y="1604004"/>
            <a:ext cx="3495" cy="762965"/>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AB0CC77E-FA7D-4CBA-97DA-74931DF4F01C}"/>
              </a:ext>
            </a:extLst>
          </p:cNvPr>
          <p:cNvCxnSpPr>
            <a:cxnSpLocks/>
          </p:cNvCxnSpPr>
          <p:nvPr/>
        </p:nvCxnSpPr>
        <p:spPr>
          <a:xfrm>
            <a:off x="10397560" y="1600008"/>
            <a:ext cx="0" cy="1522055"/>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8459BF66-F6FF-4955-A79D-066CFA8A1587}"/>
              </a:ext>
            </a:extLst>
          </p:cNvPr>
          <p:cNvCxnSpPr>
            <a:cxnSpLocks/>
          </p:cNvCxnSpPr>
          <p:nvPr/>
        </p:nvCxnSpPr>
        <p:spPr>
          <a:xfrm flipH="1">
            <a:off x="5961694" y="2348723"/>
            <a:ext cx="1475008" cy="3193"/>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CA9AAFCD-8B0A-47CF-9686-F0F4D3B7E4EB}"/>
              </a:ext>
            </a:extLst>
          </p:cNvPr>
          <p:cNvCxnSpPr>
            <a:cxnSpLocks/>
          </p:cNvCxnSpPr>
          <p:nvPr/>
        </p:nvCxnSpPr>
        <p:spPr>
          <a:xfrm flipH="1">
            <a:off x="7427616" y="1595017"/>
            <a:ext cx="2969943" cy="0"/>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0" name="Rectangle 69"/>
          <p:cNvSpPr/>
          <p:nvPr/>
        </p:nvSpPr>
        <p:spPr>
          <a:xfrm>
            <a:off x="88373" y="-1019182"/>
            <a:ext cx="5399875" cy="418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14225">
              <a:defRPr/>
            </a:pPr>
            <a:endParaRPr lang="en-US" sz="2000" b="1" kern="0" spc="100" dirty="0">
              <a:solidFill>
                <a:srgbClr val="FFFFFF"/>
              </a:solidFill>
              <a:latin typeface="Segoe UI Semibold" charset="0"/>
              <a:cs typeface="Segoe UI Semibold" charset="0"/>
            </a:endParaRPr>
          </a:p>
        </p:txBody>
      </p:sp>
      <p:sp>
        <p:nvSpPr>
          <p:cNvPr id="71" name="Triangle 3">
            <a:extLst>
              <a:ext uri="{FF2B5EF4-FFF2-40B4-BE49-F238E27FC236}">
                <a16:creationId xmlns:a16="http://schemas.microsoft.com/office/drawing/2014/main" id="{5FD79DB4-B928-4CEA-9E17-AE799F19BC2C}"/>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72" name="Text Placeholder 3">
            <a:extLst>
              <a:ext uri="{FF2B5EF4-FFF2-40B4-BE49-F238E27FC236}">
                <a16:creationId xmlns:a16="http://schemas.microsoft.com/office/drawing/2014/main" id="{86547214-7FEA-4FD9-83FB-869C9FFFC4F9}"/>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D2D2D2"/>
              </a:buClr>
              <a:buNone/>
            </a:pPr>
            <a:r>
              <a:rPr lang="en-US" sz="1000" b="1" dirty="0">
                <a:solidFill>
                  <a:srgbClr val="FFFFFF"/>
                </a:solidFill>
                <a:latin typeface="Segoe UI" charset="0"/>
                <a:ea typeface="Segoe UI" charset="0"/>
                <a:cs typeface="Segoe UI" charset="0"/>
              </a:rPr>
              <a:t>End-to-end mobile BI on any device</a:t>
            </a:r>
          </a:p>
        </p:txBody>
      </p:sp>
    </p:spTree>
    <p:extLst>
      <p:ext uri="{BB962C8B-B14F-4D97-AF65-F5344CB8AC3E}">
        <p14:creationId xmlns:p14="http://schemas.microsoft.com/office/powerpoint/2010/main" val="16096774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653E03-8F68-413A-9BCF-124CE7EF3EC0}"/>
              </a:ext>
            </a:extLst>
          </p:cNvPr>
          <p:cNvSpPr txBox="1"/>
          <p:nvPr/>
        </p:nvSpPr>
        <p:spPr>
          <a:xfrm>
            <a:off x="6478097" y="3718182"/>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pic>
        <p:nvPicPr>
          <p:cNvPr id="1026" name="Picture 2" descr="Related image">
            <a:extLst>
              <a:ext uri="{FF2B5EF4-FFF2-40B4-BE49-F238E27FC236}">
                <a16:creationId xmlns:a16="http://schemas.microsoft.com/office/drawing/2014/main" id="{FBE2F36F-2BE9-468F-A181-E5CACE1E4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780" y="1053181"/>
            <a:ext cx="6392490" cy="37378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B890965-F8B6-4A08-BB5A-C90048E74C9C}"/>
              </a:ext>
            </a:extLst>
          </p:cNvPr>
          <p:cNvPicPr>
            <a:picLocks noChangeAspect="1"/>
          </p:cNvPicPr>
          <p:nvPr/>
        </p:nvPicPr>
        <p:blipFill>
          <a:blip r:embed="rId4"/>
          <a:stretch>
            <a:fillRect/>
          </a:stretch>
        </p:blipFill>
        <p:spPr>
          <a:xfrm>
            <a:off x="321773" y="998794"/>
            <a:ext cx="4457700" cy="5438775"/>
          </a:xfrm>
          <a:prstGeom prst="rect">
            <a:avLst/>
          </a:prstGeom>
        </p:spPr>
      </p:pic>
      <p:sp>
        <p:nvSpPr>
          <p:cNvPr id="6" name="TextBox 5">
            <a:extLst>
              <a:ext uri="{FF2B5EF4-FFF2-40B4-BE49-F238E27FC236}">
                <a16:creationId xmlns:a16="http://schemas.microsoft.com/office/drawing/2014/main" id="{DA165132-A500-4C3A-A5C7-383ADC2500FE}"/>
              </a:ext>
            </a:extLst>
          </p:cNvPr>
          <p:cNvSpPr txBox="1"/>
          <p:nvPr/>
        </p:nvSpPr>
        <p:spPr>
          <a:xfrm>
            <a:off x="1619844" y="350156"/>
            <a:ext cx="1488228"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solidFill>
                <a:latin typeface="Arial" panose="020B0604020202020204" pitchFamily="34" charset="0"/>
                <a:cs typeface="Arial" panose="020B0604020202020204" pitchFamily="34" charset="0"/>
              </a:rPr>
              <a:t>SSRS</a:t>
            </a:r>
          </a:p>
        </p:txBody>
      </p:sp>
      <p:sp>
        <p:nvSpPr>
          <p:cNvPr id="9" name="TextBox 8">
            <a:extLst>
              <a:ext uri="{FF2B5EF4-FFF2-40B4-BE49-F238E27FC236}">
                <a16:creationId xmlns:a16="http://schemas.microsoft.com/office/drawing/2014/main" id="{6E617227-3840-4E62-94FC-7D5EEC31F755}"/>
              </a:ext>
            </a:extLst>
          </p:cNvPr>
          <p:cNvSpPr txBox="1"/>
          <p:nvPr/>
        </p:nvSpPr>
        <p:spPr>
          <a:xfrm>
            <a:off x="7566385" y="314518"/>
            <a:ext cx="2033249"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solidFill>
                <a:latin typeface="Arial" panose="020B0604020202020204" pitchFamily="34" charset="0"/>
                <a:cs typeface="Arial" panose="020B0604020202020204" pitchFamily="34" charset="0"/>
              </a:rPr>
              <a:t>Power BI</a:t>
            </a:r>
          </a:p>
        </p:txBody>
      </p:sp>
    </p:spTree>
    <p:extLst>
      <p:ext uri="{BB962C8B-B14F-4D97-AF65-F5344CB8AC3E}">
        <p14:creationId xmlns:p14="http://schemas.microsoft.com/office/powerpoint/2010/main" val="16067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p:cNvGrpSpPr/>
          <p:nvPr/>
        </p:nvGrpSpPr>
        <p:grpSpPr>
          <a:xfrm>
            <a:off x="299724" y="1967998"/>
            <a:ext cx="4840694" cy="3203513"/>
            <a:chOff x="700660" y="1985777"/>
            <a:chExt cx="4937760" cy="3267750"/>
          </a:xfrm>
        </p:grpSpPr>
        <p:grpSp>
          <p:nvGrpSpPr>
            <p:cNvPr id="57" name="Group 56"/>
            <p:cNvGrpSpPr/>
            <p:nvPr/>
          </p:nvGrpSpPr>
          <p:grpSpPr>
            <a:xfrm>
              <a:off x="700660" y="1985777"/>
              <a:ext cx="4937760" cy="3267750"/>
              <a:chOff x="479280" y="1985771"/>
              <a:chExt cx="6162820" cy="4078479"/>
            </a:xfrm>
          </p:grpSpPr>
          <p:grpSp>
            <p:nvGrpSpPr>
              <p:cNvPr id="59" name="Group 58"/>
              <p:cNvGrpSpPr/>
              <p:nvPr/>
            </p:nvGrpSpPr>
            <p:grpSpPr>
              <a:xfrm>
                <a:off x="479280" y="1985771"/>
                <a:ext cx="6162820" cy="4078479"/>
                <a:chOff x="479280" y="1985771"/>
                <a:chExt cx="6162820" cy="4078479"/>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80" y="1985771"/>
                  <a:ext cx="6099520" cy="3927311"/>
                </a:xfrm>
                <a:prstGeom prst="rect">
                  <a:avLst/>
                </a:prstGeom>
              </p:spPr>
            </p:pic>
            <p:sp>
              <p:nvSpPr>
                <p:cNvPr id="62" name="Rectangle 61"/>
                <p:cNvSpPr/>
                <p:nvPr/>
              </p:nvSpPr>
              <p:spPr bwMode="auto">
                <a:xfrm>
                  <a:off x="5321300" y="5346700"/>
                  <a:ext cx="1320800" cy="717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0" name="Rectangle 59"/>
              <p:cNvSpPr/>
              <p:nvPr/>
            </p:nvSpPr>
            <p:spPr bwMode="auto">
              <a:xfrm>
                <a:off x="704850" y="2228850"/>
                <a:ext cx="4699000" cy="2641600"/>
              </a:xfrm>
              <a:prstGeom prst="rect">
                <a:avLst/>
              </a:prstGeom>
              <a:solidFill>
                <a:schemeClr val="bg1">
                  <a:lumMod val="65000"/>
                </a:schemeClr>
              </a:solidFill>
              <a:ln w="63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824" y="2158687"/>
              <a:ext cx="3776472" cy="2124266"/>
            </a:xfrm>
            <a:prstGeom prst="rect">
              <a:avLst/>
            </a:prstGeom>
          </p:spPr>
        </p:pic>
      </p:grpSp>
      <p:sp>
        <p:nvSpPr>
          <p:cNvPr id="35" name="Title 1"/>
          <p:cNvSpPr txBox="1">
            <a:spLocks/>
          </p:cNvSpPr>
          <p:nvPr/>
        </p:nvSpPr>
        <p:spPr>
          <a:xfrm>
            <a:off x="268928" y="286827"/>
            <a:ext cx="11653523" cy="927809"/>
          </a:xfrm>
          <a:prstGeom prst="rect">
            <a:avLst/>
          </a:prstGeom>
        </p:spPr>
        <p:txBody>
          <a:bodyPr vert="horz" wrap="square" lIns="143428" tIns="89642" rIns="143428" bIns="89642" rtlCol="0" anchor="t">
            <a:noAutofit/>
          </a:bodyPr>
          <a:lstStyle>
            <a:lvl1pPr algn="l" defTabSz="931505" rtl="0" fontAlgn="base">
              <a:lnSpc>
                <a:spcPct val="90000"/>
              </a:lnSpc>
              <a:spcBef>
                <a:spcPct val="0"/>
              </a:spcBef>
              <a:spcAft>
                <a:spcPct val="0"/>
              </a:spcAft>
              <a:defRPr lang="en-US" sz="5198" kern="1200" spc="-102">
                <a:ln w="3175">
                  <a:noFill/>
                </a:ln>
                <a:solidFill>
                  <a:schemeClr val="tx2"/>
                </a:solidFill>
                <a:latin typeface="+mj-lt"/>
                <a:ea typeface="ＭＳ Ｐゴシック" charset="0"/>
                <a:cs typeface="Segoe UI" pitchFamily="34" charset="0"/>
              </a:defRPr>
            </a:lvl1pPr>
            <a:lvl2pPr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a:lstStyle>
          <a:p>
            <a:pPr defTabSz="913154">
              <a:defRPr/>
            </a:pPr>
            <a:r>
              <a:rPr lang="en-US" sz="4705" spc="-100" dirty="0">
                <a:solidFill>
                  <a:srgbClr val="505050"/>
                </a:solidFill>
                <a:latin typeface="Segoe UI Light"/>
              </a:rPr>
              <a:t>Mobile </a:t>
            </a:r>
            <a:r>
              <a:rPr lang="en-US" sz="4705" spc="-100">
                <a:solidFill>
                  <a:srgbClr val="505050"/>
                </a:solidFill>
                <a:latin typeface="Segoe UI Light"/>
              </a:rPr>
              <a:t>reports</a:t>
            </a:r>
          </a:p>
          <a:p>
            <a:pPr defTabSz="913154">
              <a:defRPr/>
            </a:pPr>
            <a:r>
              <a:rPr lang="en-US" sz="3529" spc="-100" dirty="0">
                <a:solidFill>
                  <a:srgbClr val="2191E8"/>
                </a:solidFill>
                <a:latin typeface="Segoe UI Light"/>
              </a:rPr>
              <a:t>Responsive experiences for phones and tablets</a:t>
            </a:r>
          </a:p>
        </p:txBody>
      </p:sp>
      <p:sp>
        <p:nvSpPr>
          <p:cNvPr id="9" name="Rectangle 8"/>
          <p:cNvSpPr/>
          <p:nvPr/>
        </p:nvSpPr>
        <p:spPr bwMode="auto">
          <a:xfrm>
            <a:off x="6434807" y="1879505"/>
            <a:ext cx="5535328" cy="41487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142541" defTabSz="913420" fontAlgn="base">
              <a:spcBef>
                <a:spcPts val="1153"/>
              </a:spcBef>
              <a:spcAft>
                <a:spcPts val="588"/>
              </a:spcAft>
              <a:buClr>
                <a:srgbClr val="FF8C00"/>
              </a:buClr>
              <a:buSzPct val="115000"/>
              <a:defRPr/>
            </a:pPr>
            <a:r>
              <a:rPr lang="en-US" sz="2745" dirty="0">
                <a:solidFill>
                  <a:srgbClr val="2C2C2C"/>
                </a:solidFill>
                <a:latin typeface="Segoe UI Light"/>
              </a:rPr>
              <a:t>One mobile app for Power BI and Reporting Services mobile reports</a:t>
            </a:r>
          </a:p>
          <a:p>
            <a:pPr marL="142541" defTabSz="913420" fontAlgn="base">
              <a:spcBef>
                <a:spcPts val="1153"/>
              </a:spcBef>
              <a:spcAft>
                <a:spcPts val="588"/>
              </a:spcAft>
              <a:buClr>
                <a:srgbClr val="FF8C00"/>
              </a:buClr>
              <a:buSzPct val="115000"/>
              <a:defRPr/>
            </a:pPr>
            <a:r>
              <a:rPr lang="en-US" sz="2745" dirty="0">
                <a:solidFill>
                  <a:srgbClr val="2C2C2C"/>
                </a:solidFill>
                <a:latin typeface="Segoe UI Light"/>
              </a:rPr>
              <a:t>Native mobile experience</a:t>
            </a:r>
            <a:br>
              <a:rPr lang="en-US" sz="2745" dirty="0">
                <a:solidFill>
                  <a:srgbClr val="2C2C2C"/>
                </a:solidFill>
                <a:latin typeface="Segoe UI Light"/>
              </a:rPr>
            </a:br>
            <a:r>
              <a:rPr lang="en-US" sz="2745" dirty="0">
                <a:solidFill>
                  <a:srgbClr val="2C2C2C"/>
                </a:solidFill>
                <a:latin typeface="Segoe UI Light"/>
              </a:rPr>
              <a:t>optimized for touch</a:t>
            </a:r>
          </a:p>
          <a:p>
            <a:pPr marL="142541" defTabSz="913420" fontAlgn="base">
              <a:spcBef>
                <a:spcPts val="1153"/>
              </a:spcBef>
              <a:spcAft>
                <a:spcPts val="588"/>
              </a:spcAft>
              <a:buClr>
                <a:srgbClr val="FF8C00"/>
              </a:buClr>
              <a:buSzPct val="115000"/>
              <a:defRPr/>
            </a:pPr>
            <a:r>
              <a:rPr lang="en-US" sz="2745" dirty="0">
                <a:solidFill>
                  <a:srgbClr val="2C2C2C"/>
                </a:solidFill>
                <a:latin typeface="Segoe UI Light"/>
              </a:rPr>
              <a:t>Keep data up-to-date with real-time query or scheduled data refresh</a:t>
            </a:r>
          </a:p>
          <a:p>
            <a:pPr marL="142541" defTabSz="913420" fontAlgn="base">
              <a:spcBef>
                <a:spcPts val="1153"/>
              </a:spcBef>
              <a:spcAft>
                <a:spcPts val="588"/>
              </a:spcAft>
              <a:buClr>
                <a:srgbClr val="FF8C00"/>
              </a:buClr>
              <a:buSzPct val="115000"/>
              <a:defRPr/>
            </a:pPr>
            <a:r>
              <a:rPr lang="en-US" sz="2745" dirty="0">
                <a:solidFill>
                  <a:srgbClr val="2C2C2C"/>
                </a:solidFill>
                <a:latin typeface="Segoe UI Light"/>
              </a:rPr>
              <a:t>Interact with mobile reports even when disconnected</a:t>
            </a:r>
          </a:p>
        </p:txBody>
      </p:sp>
      <p:grpSp>
        <p:nvGrpSpPr>
          <p:cNvPr id="10" name="Group 9"/>
          <p:cNvGrpSpPr/>
          <p:nvPr/>
        </p:nvGrpSpPr>
        <p:grpSpPr>
          <a:xfrm>
            <a:off x="586921" y="5721864"/>
            <a:ext cx="1104540" cy="296472"/>
            <a:chOff x="455215" y="4028851"/>
            <a:chExt cx="1669857" cy="448212"/>
          </a:xfrm>
        </p:grpSpPr>
        <p:grpSp>
          <p:nvGrpSpPr>
            <p:cNvPr id="25" name="Group 24"/>
            <p:cNvGrpSpPr>
              <a:grpSpLocks noChangeAspect="1"/>
            </p:cNvGrpSpPr>
            <p:nvPr/>
          </p:nvGrpSpPr>
          <p:grpSpPr>
            <a:xfrm>
              <a:off x="455215" y="4028851"/>
              <a:ext cx="438835" cy="448212"/>
              <a:chOff x="9127779" y="3921209"/>
              <a:chExt cx="358108" cy="365760"/>
            </a:xfrm>
            <a:solidFill>
              <a:srgbClr val="00BCF2"/>
            </a:solidFill>
          </p:grpSpPr>
          <p:sp>
            <p:nvSpPr>
              <p:cNvPr id="27" name="Freeform 31"/>
              <p:cNvSpPr>
                <a:spLocks/>
              </p:cNvSpPr>
              <p:nvPr/>
            </p:nvSpPr>
            <p:spPr bwMode="auto">
              <a:xfrm>
                <a:off x="9286173" y="3921209"/>
                <a:ext cx="199714" cy="174846"/>
              </a:xfrm>
              <a:custGeom>
                <a:avLst/>
                <a:gdLst>
                  <a:gd name="T0" fmla="*/ 522 w 522"/>
                  <a:gd name="T1" fmla="*/ 457 h 457"/>
                  <a:gd name="T2" fmla="*/ 522 w 522"/>
                  <a:gd name="T3" fmla="*/ 0 h 457"/>
                  <a:gd name="T4" fmla="*/ 0 w 522"/>
                  <a:gd name="T5" fmla="*/ 78 h 457"/>
                  <a:gd name="T6" fmla="*/ 0 w 522"/>
                  <a:gd name="T7" fmla="*/ 457 h 457"/>
                  <a:gd name="T8" fmla="*/ 522 w 522"/>
                  <a:gd name="T9" fmla="*/ 457 h 457"/>
                </a:gdLst>
                <a:ahLst/>
                <a:cxnLst>
                  <a:cxn ang="0">
                    <a:pos x="T0" y="T1"/>
                  </a:cxn>
                  <a:cxn ang="0">
                    <a:pos x="T2" y="T3"/>
                  </a:cxn>
                  <a:cxn ang="0">
                    <a:pos x="T4" y="T5"/>
                  </a:cxn>
                  <a:cxn ang="0">
                    <a:pos x="T6" y="T7"/>
                  </a:cxn>
                  <a:cxn ang="0">
                    <a:pos x="T8" y="T9"/>
                  </a:cxn>
                </a:cxnLst>
                <a:rect l="0" t="0" r="r" b="b"/>
                <a:pathLst>
                  <a:path w="522" h="457">
                    <a:moveTo>
                      <a:pt x="522" y="457"/>
                    </a:moveTo>
                    <a:lnTo>
                      <a:pt x="522" y="0"/>
                    </a:lnTo>
                    <a:lnTo>
                      <a:pt x="0" y="78"/>
                    </a:lnTo>
                    <a:lnTo>
                      <a:pt x="0" y="457"/>
                    </a:lnTo>
                    <a:lnTo>
                      <a:pt x="522" y="457"/>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28" name="Freeform 32"/>
              <p:cNvSpPr>
                <a:spLocks/>
              </p:cNvSpPr>
              <p:nvPr/>
            </p:nvSpPr>
            <p:spPr bwMode="auto">
              <a:xfrm>
                <a:off x="9127779" y="3953730"/>
                <a:ext cx="145003" cy="142325"/>
              </a:xfrm>
              <a:custGeom>
                <a:avLst/>
                <a:gdLst>
                  <a:gd name="T0" fmla="*/ 379 w 379"/>
                  <a:gd name="T1" fmla="*/ 0 h 372"/>
                  <a:gd name="T2" fmla="*/ 0 w 379"/>
                  <a:gd name="T3" fmla="*/ 50 h 372"/>
                  <a:gd name="T4" fmla="*/ 0 w 379"/>
                  <a:gd name="T5" fmla="*/ 372 h 372"/>
                  <a:gd name="T6" fmla="*/ 379 w 379"/>
                  <a:gd name="T7" fmla="*/ 372 h 372"/>
                  <a:gd name="T8" fmla="*/ 379 w 379"/>
                  <a:gd name="T9" fmla="*/ 0 h 372"/>
                </a:gdLst>
                <a:ahLst/>
                <a:cxnLst>
                  <a:cxn ang="0">
                    <a:pos x="T0" y="T1"/>
                  </a:cxn>
                  <a:cxn ang="0">
                    <a:pos x="T2" y="T3"/>
                  </a:cxn>
                  <a:cxn ang="0">
                    <a:pos x="T4" y="T5"/>
                  </a:cxn>
                  <a:cxn ang="0">
                    <a:pos x="T6" y="T7"/>
                  </a:cxn>
                  <a:cxn ang="0">
                    <a:pos x="T8" y="T9"/>
                  </a:cxn>
                </a:cxnLst>
                <a:rect l="0" t="0" r="r" b="b"/>
                <a:pathLst>
                  <a:path w="379" h="372">
                    <a:moveTo>
                      <a:pt x="379" y="0"/>
                    </a:moveTo>
                    <a:lnTo>
                      <a:pt x="0" y="50"/>
                    </a:lnTo>
                    <a:lnTo>
                      <a:pt x="0" y="372"/>
                    </a:lnTo>
                    <a:lnTo>
                      <a:pt x="379" y="372"/>
                    </a:lnTo>
                    <a:lnTo>
                      <a:pt x="379" y="0"/>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29" name="Freeform 33"/>
              <p:cNvSpPr>
                <a:spLocks/>
              </p:cNvSpPr>
              <p:nvPr/>
            </p:nvSpPr>
            <p:spPr bwMode="auto">
              <a:xfrm>
                <a:off x="9127779" y="4109442"/>
                <a:ext cx="145003" cy="144621"/>
              </a:xfrm>
              <a:custGeom>
                <a:avLst/>
                <a:gdLst>
                  <a:gd name="T0" fmla="*/ 0 w 379"/>
                  <a:gd name="T1" fmla="*/ 0 h 378"/>
                  <a:gd name="T2" fmla="*/ 0 w 379"/>
                  <a:gd name="T3" fmla="*/ 321 h 378"/>
                  <a:gd name="T4" fmla="*/ 379 w 379"/>
                  <a:gd name="T5" fmla="*/ 378 h 378"/>
                  <a:gd name="T6" fmla="*/ 379 w 379"/>
                  <a:gd name="T7" fmla="*/ 0 h 378"/>
                  <a:gd name="T8" fmla="*/ 0 w 379"/>
                  <a:gd name="T9" fmla="*/ 0 h 378"/>
                </a:gdLst>
                <a:ahLst/>
                <a:cxnLst>
                  <a:cxn ang="0">
                    <a:pos x="T0" y="T1"/>
                  </a:cxn>
                  <a:cxn ang="0">
                    <a:pos x="T2" y="T3"/>
                  </a:cxn>
                  <a:cxn ang="0">
                    <a:pos x="T4" y="T5"/>
                  </a:cxn>
                  <a:cxn ang="0">
                    <a:pos x="T6" y="T7"/>
                  </a:cxn>
                  <a:cxn ang="0">
                    <a:pos x="T8" y="T9"/>
                  </a:cxn>
                </a:cxnLst>
                <a:rect l="0" t="0" r="r" b="b"/>
                <a:pathLst>
                  <a:path w="379" h="378">
                    <a:moveTo>
                      <a:pt x="0" y="0"/>
                    </a:moveTo>
                    <a:lnTo>
                      <a:pt x="0" y="321"/>
                    </a:lnTo>
                    <a:lnTo>
                      <a:pt x="379" y="378"/>
                    </a:lnTo>
                    <a:lnTo>
                      <a:pt x="379" y="0"/>
                    </a:lnTo>
                    <a:lnTo>
                      <a:pt x="0" y="0"/>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30" name="Freeform 34"/>
              <p:cNvSpPr>
                <a:spLocks/>
              </p:cNvSpPr>
              <p:nvPr/>
            </p:nvSpPr>
            <p:spPr bwMode="auto">
              <a:xfrm>
                <a:off x="9286173" y="4109445"/>
                <a:ext cx="199714" cy="177524"/>
              </a:xfrm>
              <a:custGeom>
                <a:avLst/>
                <a:gdLst>
                  <a:gd name="T0" fmla="*/ 0 w 522"/>
                  <a:gd name="T1" fmla="*/ 385 h 464"/>
                  <a:gd name="T2" fmla="*/ 522 w 522"/>
                  <a:gd name="T3" fmla="*/ 464 h 464"/>
                  <a:gd name="T4" fmla="*/ 522 w 522"/>
                  <a:gd name="T5" fmla="*/ 0 h 464"/>
                  <a:gd name="T6" fmla="*/ 0 w 522"/>
                  <a:gd name="T7" fmla="*/ 0 h 464"/>
                  <a:gd name="T8" fmla="*/ 0 w 522"/>
                  <a:gd name="T9" fmla="*/ 385 h 464"/>
                </a:gdLst>
                <a:ahLst/>
                <a:cxnLst>
                  <a:cxn ang="0">
                    <a:pos x="T0" y="T1"/>
                  </a:cxn>
                  <a:cxn ang="0">
                    <a:pos x="T2" y="T3"/>
                  </a:cxn>
                  <a:cxn ang="0">
                    <a:pos x="T4" y="T5"/>
                  </a:cxn>
                  <a:cxn ang="0">
                    <a:pos x="T6" y="T7"/>
                  </a:cxn>
                  <a:cxn ang="0">
                    <a:pos x="T8" y="T9"/>
                  </a:cxn>
                </a:cxnLst>
                <a:rect l="0" t="0" r="r" b="b"/>
                <a:pathLst>
                  <a:path w="522" h="464">
                    <a:moveTo>
                      <a:pt x="0" y="385"/>
                    </a:moveTo>
                    <a:lnTo>
                      <a:pt x="522" y="464"/>
                    </a:lnTo>
                    <a:lnTo>
                      <a:pt x="522" y="0"/>
                    </a:lnTo>
                    <a:lnTo>
                      <a:pt x="0" y="0"/>
                    </a:lnTo>
                    <a:lnTo>
                      <a:pt x="0" y="385"/>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grpSp>
        <p:sp>
          <p:nvSpPr>
            <p:cNvPr id="26" name="TextBox 25"/>
            <p:cNvSpPr txBox="1"/>
            <p:nvPr/>
          </p:nvSpPr>
          <p:spPr>
            <a:xfrm>
              <a:off x="908556" y="4157931"/>
              <a:ext cx="1216516" cy="246323"/>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176">
                  <a:gradFill>
                    <a:gsLst>
                      <a:gs pos="2917">
                        <a:srgbClr val="505050"/>
                      </a:gs>
                      <a:gs pos="30000">
                        <a:srgbClr val="505050"/>
                      </a:gs>
                    </a:gsLst>
                    <a:lin ang="5400000" scaled="0"/>
                  </a:gradFill>
                  <a:latin typeface="Segoe UI" panose="020B0502040204020203" pitchFamily="34" charset="0"/>
                  <a:ea typeface="MS PGothic" charset="0"/>
                  <a:cs typeface="Segoe UI" panose="020B0502040204020203" pitchFamily="34" charset="0"/>
                </a:rPr>
                <a:t>Windows</a:t>
              </a:r>
            </a:p>
          </p:txBody>
        </p:sp>
      </p:grpSp>
      <p:grpSp>
        <p:nvGrpSpPr>
          <p:cNvPr id="12" name="Group 11"/>
          <p:cNvGrpSpPr/>
          <p:nvPr/>
        </p:nvGrpSpPr>
        <p:grpSpPr>
          <a:xfrm>
            <a:off x="4788068" y="5690561"/>
            <a:ext cx="956082" cy="352350"/>
            <a:chOff x="6582876" y="3986613"/>
            <a:chExt cx="1445417" cy="532689"/>
          </a:xfrm>
        </p:grpSpPr>
        <p:pic>
          <p:nvPicPr>
            <p:cNvPr id="23" name="Picture 2" descr="http://www.w3.org/html/logo/downloads/HTML5_Badge_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2876" y="3986613"/>
              <a:ext cx="532689" cy="5326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083141" y="4157930"/>
              <a:ext cx="945152" cy="246324"/>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176">
                  <a:gradFill>
                    <a:gsLst>
                      <a:gs pos="2917">
                        <a:srgbClr val="505050"/>
                      </a:gs>
                      <a:gs pos="30000">
                        <a:srgbClr val="505050"/>
                      </a:gs>
                    </a:gsLst>
                    <a:lin ang="5400000" scaled="0"/>
                  </a:gradFill>
                  <a:latin typeface="Segoe UI" panose="020B0502040204020203" pitchFamily="34" charset="0"/>
                  <a:ea typeface="MS PGothic" charset="0"/>
                  <a:cs typeface="Segoe UI" panose="020B0502040204020203" pitchFamily="34" charset="0"/>
                </a:rPr>
                <a:t>HTML5</a:t>
              </a:r>
            </a:p>
          </p:txBody>
        </p:sp>
      </p:grpSp>
      <p:grpSp>
        <p:nvGrpSpPr>
          <p:cNvPr id="13" name="Group 12"/>
          <p:cNvGrpSpPr/>
          <p:nvPr/>
        </p:nvGrpSpPr>
        <p:grpSpPr>
          <a:xfrm>
            <a:off x="2164799" y="5714455"/>
            <a:ext cx="682980" cy="296472"/>
            <a:chOff x="2516772" y="4013611"/>
            <a:chExt cx="1032540" cy="448212"/>
          </a:xfrm>
        </p:grpSpPr>
        <p:sp>
          <p:nvSpPr>
            <p:cNvPr id="21" name="Freeform 5"/>
            <p:cNvSpPr>
              <a:spLocks noChangeAspect="1" noEditPoints="1"/>
            </p:cNvSpPr>
            <p:nvPr/>
          </p:nvSpPr>
          <p:spPr bwMode="auto">
            <a:xfrm>
              <a:off x="2516772" y="4013611"/>
              <a:ext cx="397890" cy="448212"/>
            </a:xfrm>
            <a:custGeom>
              <a:avLst/>
              <a:gdLst>
                <a:gd name="T0" fmla="*/ 208 w 215"/>
                <a:gd name="T1" fmla="*/ 81 h 242"/>
                <a:gd name="T2" fmla="*/ 161 w 215"/>
                <a:gd name="T3" fmla="*/ 57 h 242"/>
                <a:gd name="T4" fmla="*/ 115 w 215"/>
                <a:gd name="T5" fmla="*/ 67 h 242"/>
                <a:gd name="T6" fmla="*/ 69 w 215"/>
                <a:gd name="T7" fmla="*/ 57 h 242"/>
                <a:gd name="T8" fmla="*/ 18 w 215"/>
                <a:gd name="T9" fmla="*/ 87 h 242"/>
                <a:gd name="T10" fmla="*/ 32 w 215"/>
                <a:gd name="T11" fmla="*/ 209 h 242"/>
                <a:gd name="T12" fmla="*/ 73 w 215"/>
                <a:gd name="T13" fmla="*/ 242 h 242"/>
                <a:gd name="T14" fmla="*/ 115 w 215"/>
                <a:gd name="T15" fmla="*/ 232 h 242"/>
                <a:gd name="T16" fmla="*/ 157 w 215"/>
                <a:gd name="T17" fmla="*/ 242 h 242"/>
                <a:gd name="T18" fmla="*/ 199 w 215"/>
                <a:gd name="T19" fmla="*/ 207 h 242"/>
                <a:gd name="T20" fmla="*/ 215 w 215"/>
                <a:gd name="T21" fmla="*/ 178 h 242"/>
                <a:gd name="T22" fmla="*/ 208 w 215"/>
                <a:gd name="T23" fmla="*/ 81 h 242"/>
                <a:gd name="T24" fmla="*/ 145 w 215"/>
                <a:gd name="T25" fmla="*/ 39 h 242"/>
                <a:gd name="T26" fmla="*/ 157 w 215"/>
                <a:gd name="T27" fmla="*/ 0 h 242"/>
                <a:gd name="T28" fmla="*/ 120 w 215"/>
                <a:gd name="T29" fmla="*/ 20 h 242"/>
                <a:gd name="T30" fmla="*/ 107 w 215"/>
                <a:gd name="T31" fmla="*/ 58 h 242"/>
                <a:gd name="T32" fmla="*/ 145 w 215"/>
                <a:gd name="T33" fmla="*/ 3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42">
                  <a:moveTo>
                    <a:pt x="208" y="81"/>
                  </a:moveTo>
                  <a:cubicBezTo>
                    <a:pt x="195" y="66"/>
                    <a:pt x="178" y="57"/>
                    <a:pt x="161" y="57"/>
                  </a:cubicBezTo>
                  <a:cubicBezTo>
                    <a:pt x="139" y="57"/>
                    <a:pt x="130" y="67"/>
                    <a:pt x="115" y="67"/>
                  </a:cubicBezTo>
                  <a:cubicBezTo>
                    <a:pt x="99" y="67"/>
                    <a:pt x="88" y="57"/>
                    <a:pt x="69" y="57"/>
                  </a:cubicBezTo>
                  <a:cubicBezTo>
                    <a:pt x="50" y="57"/>
                    <a:pt x="30" y="68"/>
                    <a:pt x="18" y="87"/>
                  </a:cubicBezTo>
                  <a:cubicBezTo>
                    <a:pt x="0" y="115"/>
                    <a:pt x="3" y="166"/>
                    <a:pt x="32" y="209"/>
                  </a:cubicBezTo>
                  <a:cubicBezTo>
                    <a:pt x="42" y="225"/>
                    <a:pt x="56" y="242"/>
                    <a:pt x="73" y="242"/>
                  </a:cubicBezTo>
                  <a:cubicBezTo>
                    <a:pt x="89" y="242"/>
                    <a:pt x="94" y="232"/>
                    <a:pt x="115" y="232"/>
                  </a:cubicBezTo>
                  <a:cubicBezTo>
                    <a:pt x="137" y="232"/>
                    <a:pt x="141" y="242"/>
                    <a:pt x="157" y="242"/>
                  </a:cubicBezTo>
                  <a:cubicBezTo>
                    <a:pt x="175" y="242"/>
                    <a:pt x="189" y="223"/>
                    <a:pt x="199" y="207"/>
                  </a:cubicBezTo>
                  <a:cubicBezTo>
                    <a:pt x="206" y="196"/>
                    <a:pt x="209" y="190"/>
                    <a:pt x="215" y="178"/>
                  </a:cubicBezTo>
                  <a:cubicBezTo>
                    <a:pt x="174" y="162"/>
                    <a:pt x="167" y="104"/>
                    <a:pt x="208" y="81"/>
                  </a:cubicBezTo>
                  <a:close/>
                  <a:moveTo>
                    <a:pt x="145" y="39"/>
                  </a:moveTo>
                  <a:cubicBezTo>
                    <a:pt x="153" y="29"/>
                    <a:pt x="159" y="15"/>
                    <a:pt x="157" y="0"/>
                  </a:cubicBezTo>
                  <a:cubicBezTo>
                    <a:pt x="144" y="1"/>
                    <a:pt x="128" y="9"/>
                    <a:pt x="120" y="20"/>
                  </a:cubicBezTo>
                  <a:cubicBezTo>
                    <a:pt x="111" y="30"/>
                    <a:pt x="105" y="44"/>
                    <a:pt x="107" y="58"/>
                  </a:cubicBezTo>
                  <a:cubicBezTo>
                    <a:pt x="122" y="59"/>
                    <a:pt x="136" y="50"/>
                    <a:pt x="145" y="39"/>
                  </a:cubicBezTo>
                  <a:close/>
                </a:path>
              </a:pathLst>
            </a:custGeom>
            <a:solidFill>
              <a:schemeClr val="bg1">
                <a:lumMod val="50000"/>
              </a:schemeClr>
            </a:solid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22" name="TextBox 21"/>
            <p:cNvSpPr txBox="1"/>
            <p:nvPr/>
          </p:nvSpPr>
          <p:spPr>
            <a:xfrm>
              <a:off x="2949635" y="4157933"/>
              <a:ext cx="599677" cy="246323"/>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176">
                  <a:gradFill>
                    <a:gsLst>
                      <a:gs pos="2917">
                        <a:srgbClr val="505050"/>
                      </a:gs>
                      <a:gs pos="30000">
                        <a:srgbClr val="505050"/>
                      </a:gs>
                    </a:gsLst>
                    <a:lin ang="5400000" scaled="0"/>
                  </a:gradFill>
                  <a:latin typeface="Segoe UI" panose="020B0502040204020203" pitchFamily="34" charset="0"/>
                  <a:ea typeface="MS PGothic" charset="0"/>
                  <a:cs typeface="Segoe UI" panose="020B0502040204020203" pitchFamily="34" charset="0"/>
                </a:rPr>
                <a:t>iOS</a:t>
              </a:r>
            </a:p>
          </p:txBody>
        </p:sp>
      </p:grpSp>
      <p:grpSp>
        <p:nvGrpSpPr>
          <p:cNvPr id="14" name="Group 13"/>
          <p:cNvGrpSpPr/>
          <p:nvPr/>
        </p:nvGrpSpPr>
        <p:grpSpPr>
          <a:xfrm>
            <a:off x="3407191" y="5718502"/>
            <a:ext cx="998845" cy="296476"/>
            <a:chOff x="4563185" y="4028851"/>
            <a:chExt cx="1510066" cy="448218"/>
          </a:xfrm>
        </p:grpSpPr>
        <p:grpSp>
          <p:nvGrpSpPr>
            <p:cNvPr id="15" name="Group 14"/>
            <p:cNvGrpSpPr>
              <a:grpSpLocks noChangeAspect="1"/>
            </p:cNvGrpSpPr>
            <p:nvPr/>
          </p:nvGrpSpPr>
          <p:grpSpPr>
            <a:xfrm>
              <a:off x="4563185" y="4028851"/>
              <a:ext cx="376131" cy="448218"/>
              <a:chOff x="4130675" y="1004888"/>
              <a:chExt cx="4175126" cy="4975292"/>
            </a:xfrm>
          </p:grpSpPr>
          <p:sp>
            <p:nvSpPr>
              <p:cNvPr id="17"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18"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19" name="Freeform 12"/>
              <p:cNvSpPr>
                <a:spLocks/>
              </p:cNvSpPr>
              <p:nvPr/>
            </p:nvSpPr>
            <p:spPr bwMode="auto">
              <a:xfrm>
                <a:off x="4848226" y="2679770"/>
                <a:ext cx="2740039" cy="3300410"/>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20" name="Freeform 13"/>
              <p:cNvSpPr>
                <a:spLocks noEditPoints="1"/>
              </p:cNvSpPr>
              <p:nvPr/>
            </p:nvSpPr>
            <p:spPr bwMode="auto">
              <a:xfrm>
                <a:off x="4848225" y="1004888"/>
                <a:ext cx="2740027" cy="1566865"/>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grpSp>
        <p:sp>
          <p:nvSpPr>
            <p:cNvPr id="16" name="TextBox 15"/>
            <p:cNvSpPr txBox="1"/>
            <p:nvPr/>
          </p:nvSpPr>
          <p:spPr>
            <a:xfrm>
              <a:off x="4985169" y="4157931"/>
              <a:ext cx="1088082" cy="246323"/>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176">
                  <a:gradFill>
                    <a:gsLst>
                      <a:gs pos="2917">
                        <a:srgbClr val="505050"/>
                      </a:gs>
                      <a:gs pos="30000">
                        <a:srgbClr val="505050"/>
                      </a:gs>
                    </a:gsLst>
                    <a:lin ang="5400000" scaled="0"/>
                  </a:gradFill>
                  <a:latin typeface="Segoe UI" panose="020B0502040204020203" pitchFamily="34" charset="0"/>
                  <a:ea typeface="MS PGothic" charset="0"/>
                  <a:cs typeface="Segoe UI" panose="020B0502040204020203" pitchFamily="34" charset="0"/>
                </a:rPr>
                <a:t>Android</a:t>
              </a:r>
            </a:p>
          </p:txBody>
        </p:sp>
      </p:grpSp>
      <p:grpSp>
        <p:nvGrpSpPr>
          <p:cNvPr id="7" name="Group 6">
            <a:extLst>
              <a:ext uri="{FF2B5EF4-FFF2-40B4-BE49-F238E27FC236}">
                <a16:creationId xmlns:a16="http://schemas.microsoft.com/office/drawing/2014/main" id="{08CBB8C4-BD9B-4550-B194-7C8EF5F983E8}"/>
              </a:ext>
            </a:extLst>
          </p:cNvPr>
          <p:cNvGrpSpPr/>
          <p:nvPr/>
        </p:nvGrpSpPr>
        <p:grpSpPr>
          <a:xfrm>
            <a:off x="6112365" y="1986077"/>
            <a:ext cx="311499" cy="311499"/>
            <a:chOff x="6234930" y="2025405"/>
            <a:chExt cx="317745" cy="317745"/>
          </a:xfrm>
        </p:grpSpPr>
        <p:sp>
          <p:nvSpPr>
            <p:cNvPr id="47" name="Oval 46"/>
            <p:cNvSpPr/>
            <p:nvPr/>
          </p:nvSpPr>
          <p:spPr bwMode="auto">
            <a:xfrm>
              <a:off x="6234930" y="2025405"/>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48" name="Right Arrow 47"/>
            <p:cNvSpPr/>
            <p:nvPr/>
          </p:nvSpPr>
          <p:spPr bwMode="auto">
            <a:xfrm>
              <a:off x="6300708" y="2084980"/>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E525E19A-0B07-401B-BE72-A27E20B7B785}"/>
              </a:ext>
            </a:extLst>
          </p:cNvPr>
          <p:cNvGrpSpPr/>
          <p:nvPr/>
        </p:nvGrpSpPr>
        <p:grpSpPr>
          <a:xfrm>
            <a:off x="6112365" y="3047888"/>
            <a:ext cx="311499" cy="311499"/>
            <a:chOff x="6234930" y="3108508"/>
            <a:chExt cx="317745" cy="317745"/>
          </a:xfrm>
        </p:grpSpPr>
        <p:sp>
          <p:nvSpPr>
            <p:cNvPr id="45" name="Oval 44"/>
            <p:cNvSpPr/>
            <p:nvPr/>
          </p:nvSpPr>
          <p:spPr bwMode="auto">
            <a:xfrm>
              <a:off x="6234930" y="3108508"/>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46" name="Right Arrow 45"/>
            <p:cNvSpPr/>
            <p:nvPr/>
          </p:nvSpPr>
          <p:spPr bwMode="auto">
            <a:xfrm>
              <a:off x="6300708" y="3168083"/>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D3A8201B-BCB5-4CE6-8968-551CE19BF4F7}"/>
              </a:ext>
            </a:extLst>
          </p:cNvPr>
          <p:cNvGrpSpPr/>
          <p:nvPr/>
        </p:nvGrpSpPr>
        <p:grpSpPr>
          <a:xfrm>
            <a:off x="6112365" y="4109700"/>
            <a:ext cx="311499" cy="311499"/>
            <a:chOff x="6234930" y="4191611"/>
            <a:chExt cx="317745" cy="317745"/>
          </a:xfrm>
        </p:grpSpPr>
        <p:sp>
          <p:nvSpPr>
            <p:cNvPr id="41" name="Oval 40"/>
            <p:cNvSpPr/>
            <p:nvPr/>
          </p:nvSpPr>
          <p:spPr bwMode="auto">
            <a:xfrm>
              <a:off x="6234930" y="4191611"/>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42" name="Right Arrow 41"/>
            <p:cNvSpPr/>
            <p:nvPr/>
          </p:nvSpPr>
          <p:spPr bwMode="auto">
            <a:xfrm>
              <a:off x="6300708" y="4251186"/>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4F476963-4208-4030-A816-13DF6EE91E7A}"/>
              </a:ext>
            </a:extLst>
          </p:cNvPr>
          <p:cNvGrpSpPr/>
          <p:nvPr/>
        </p:nvGrpSpPr>
        <p:grpSpPr>
          <a:xfrm>
            <a:off x="6112365" y="5171511"/>
            <a:ext cx="311499" cy="311499"/>
            <a:chOff x="6234930" y="5274714"/>
            <a:chExt cx="317745" cy="317745"/>
          </a:xfrm>
        </p:grpSpPr>
        <p:sp>
          <p:nvSpPr>
            <p:cNvPr id="38" name="Oval 37"/>
            <p:cNvSpPr/>
            <p:nvPr/>
          </p:nvSpPr>
          <p:spPr bwMode="auto">
            <a:xfrm>
              <a:off x="6234930" y="5274714"/>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39" name="Right Arrow 38"/>
            <p:cNvSpPr/>
            <p:nvPr/>
          </p:nvSpPr>
          <p:spPr bwMode="auto">
            <a:xfrm>
              <a:off x="6300708" y="5334289"/>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49" name="Group 48"/>
          <p:cNvGrpSpPr/>
          <p:nvPr/>
        </p:nvGrpSpPr>
        <p:grpSpPr>
          <a:xfrm>
            <a:off x="3719002" y="2044481"/>
            <a:ext cx="2101966" cy="3683352"/>
            <a:chOff x="1318780" y="1903946"/>
            <a:chExt cx="2144115" cy="3757211"/>
          </a:xfrm>
        </p:grpSpPr>
        <p:grpSp>
          <p:nvGrpSpPr>
            <p:cNvPr id="50" name="Group 49"/>
            <p:cNvGrpSpPr>
              <a:grpSpLocks noChangeAspect="1"/>
            </p:cNvGrpSpPr>
            <p:nvPr/>
          </p:nvGrpSpPr>
          <p:grpSpPr>
            <a:xfrm>
              <a:off x="1318780" y="1903946"/>
              <a:ext cx="2144115" cy="3757211"/>
              <a:chOff x="645932" y="2685704"/>
              <a:chExt cx="2299909" cy="4030215"/>
            </a:xfrm>
          </p:grpSpPr>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932" y="2685704"/>
                <a:ext cx="2299909" cy="4030215"/>
              </a:xfrm>
              <a:prstGeom prst="rect">
                <a:avLst/>
              </a:prstGeom>
            </p:spPr>
          </p:pic>
          <p:pic>
            <p:nvPicPr>
              <p:cNvPr id="53" name="Picture 52"/>
              <p:cNvPicPr>
                <a:picLocks noChangeAspect="1"/>
              </p:cNvPicPr>
              <p:nvPr/>
            </p:nvPicPr>
            <p:blipFill>
              <a:blip r:embed="rId7"/>
              <a:stretch>
                <a:fillRect/>
              </a:stretch>
            </p:blipFill>
            <p:spPr>
              <a:xfrm>
                <a:off x="1081992" y="3428443"/>
                <a:ext cx="1434247" cy="2545788"/>
              </a:xfrm>
              <a:prstGeom prst="rect">
                <a:avLst/>
              </a:prstGeom>
            </p:spPr>
          </p:pic>
        </p:grpSp>
        <p:pic>
          <p:nvPicPr>
            <p:cNvPr id="51" name="Picture 5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725302" y="2596372"/>
              <a:ext cx="1360490" cy="2377440"/>
            </a:xfrm>
            <a:prstGeom prst="rect">
              <a:avLst/>
            </a:prstGeom>
          </p:spPr>
        </p:pic>
      </p:grpSp>
    </p:spTree>
    <p:extLst>
      <p:ext uri="{BB962C8B-B14F-4D97-AF65-F5344CB8AC3E}">
        <p14:creationId xmlns:p14="http://schemas.microsoft.com/office/powerpoint/2010/main" val="160571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athena xmlns="http://schemas.microsoft.com/edu/athena" version="0.1.4983.0">
  <timings duration="89057"/>
</athen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6.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7.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223183-3284-426C-9FBB-67F73731BD61}">
  <ds:schemaRefs>
    <ds:schemaRef ds:uri="http://schemas.microsoft.com/edu/athena"/>
  </ds:schemaRefs>
</ds:datastoreItem>
</file>

<file path=customXml/itemProps2.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3.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4.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5.xml><?xml version="1.0" encoding="utf-8"?>
<ds:datastoreItem xmlns:ds="http://schemas.openxmlformats.org/officeDocument/2006/customXml" ds:itemID="{DFDF5CB5-7D37-4314-855D-FE9174FEA959}">
  <ds:schemaRefs>
    <ds:schemaRef ds:uri="http://schemas.microsoft.com/office/infopath/2007/PartnerControls"/>
    <ds:schemaRef ds:uri="b3bc04a5-d503-43b1-b98c-a8cf663329d9"/>
    <ds:schemaRef ds:uri="http://purl.org/dc/terms/"/>
    <ds:schemaRef ds:uri="http://schemas.microsoft.com/office/2006/documentManagement/types"/>
    <ds:schemaRef ds:uri="http://purl.org/dc/dcmitype/"/>
    <ds:schemaRef ds:uri="http://schemas.openxmlformats.org/package/2006/metadata/core-properties"/>
    <ds:schemaRef ds:uri="230E9DF3-BE65-4C73-A93B-D1236EBD677E"/>
    <ds:schemaRef ds:uri="http://schemas.microsoft.com/sharepoint/v3"/>
    <ds:schemaRef ds:uri="http://purl.org/dc/elements/1.1/"/>
    <ds:schemaRef ds:uri="230e9df3-be65-4c73-a93b-d1236ebd677e"/>
    <ds:schemaRef ds:uri="http://schemas.microsoft.com/office/2006/metadata/properties"/>
    <ds:schemaRef ds:uri="http://www.w3.org/XML/1998/namespace"/>
  </ds:schemaRefs>
</ds:datastoreItem>
</file>

<file path=customXml/itemProps6.xml><?xml version="1.0" encoding="utf-8"?>
<ds:datastoreItem xmlns:ds="http://schemas.openxmlformats.org/officeDocument/2006/customXml" ds:itemID="{FFE40C13-43F3-4D69-A8ED-ED455EBFAD0E}">
  <ds:schemaRefs>
    <ds:schemaRef ds:uri="http://schemas.microsoft.com/edu/athena"/>
  </ds:schemaRefs>
</ds:datastoreItem>
</file>

<file path=customXml/itemProps7.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18779</TotalTime>
  <Words>6149</Words>
  <Application>Microsoft Office PowerPoint</Application>
  <PresentationFormat>Widescreen</PresentationFormat>
  <Paragraphs>868</Paragraphs>
  <Slides>39</Slides>
  <Notes>39</Notes>
  <HiddenSlides>7</HiddenSlides>
  <MMClips>1</MMClips>
  <ScaleCrop>false</ScaleCrop>
  <HeadingPairs>
    <vt:vector size="6" baseType="variant">
      <vt:variant>
        <vt:lpstr>Fonts Used</vt:lpstr>
      </vt:variant>
      <vt:variant>
        <vt:i4>18</vt:i4>
      </vt:variant>
      <vt:variant>
        <vt:lpstr>Theme</vt:lpstr>
      </vt:variant>
      <vt:variant>
        <vt:i4>8</vt:i4>
      </vt:variant>
      <vt:variant>
        <vt:lpstr>Slide Titles</vt:lpstr>
      </vt:variant>
      <vt:variant>
        <vt:i4>39</vt:i4>
      </vt:variant>
    </vt:vector>
  </HeadingPairs>
  <TitlesOfParts>
    <vt:vector size="65" baseType="lpstr">
      <vt:lpstr>等线</vt:lpstr>
      <vt:lpstr>MS PGothic</vt:lpstr>
      <vt:lpstr>MS PGothic</vt:lpstr>
      <vt:lpstr>Arial</vt:lpstr>
      <vt:lpstr>Arial Black</vt:lpstr>
      <vt:lpstr>Calibri</vt:lpstr>
      <vt:lpstr>Consolas</vt:lpstr>
      <vt:lpstr>Segoe</vt:lpstr>
      <vt:lpstr>Segoe UI</vt:lpstr>
      <vt:lpstr>Segoe UI Black</vt:lpstr>
      <vt:lpstr>Segoe UI Light</vt:lpstr>
      <vt:lpstr>Segoe UI Semibold</vt:lpstr>
      <vt:lpstr>Segoe UI Semilight</vt:lpstr>
      <vt:lpstr>Source Sans Pro</vt:lpstr>
      <vt:lpstr>Source Sans Pro Light</vt:lpstr>
      <vt:lpstr>Source Sans Pro SemiBold</vt:lpstr>
      <vt:lpstr>Wingdings</vt:lpstr>
      <vt:lpstr>Wingdings 3</vt:lpstr>
      <vt:lpstr>3_5-50113_Microsoft_Ready_Light_Template</vt:lpstr>
      <vt:lpstr>4_5-50113_Microsoft_Ready_Light_Template</vt:lpstr>
      <vt:lpstr>1_HEERON</vt:lpstr>
      <vt:lpstr>WHITE TEMPLATE</vt:lpstr>
      <vt:lpstr>ML</vt:lpstr>
      <vt:lpstr>1_WHITE TEMPLATE</vt:lpstr>
      <vt:lpstr>1_AI template</vt:lpstr>
      <vt:lpstr>1_ML</vt:lpstr>
      <vt:lpstr>PowerPoint Presentation</vt:lpstr>
      <vt:lpstr>SQL Server 2017  Industry-leading performance and security NOW ON LINUX and DOCKER </vt:lpstr>
      <vt:lpstr>PowerPoint Presentation</vt:lpstr>
      <vt:lpstr>SQL Server Management Studio</vt:lpstr>
      <vt:lpstr>PowerPoint Presentation</vt:lpstr>
      <vt:lpstr>PowerPoint Presentation</vt:lpstr>
      <vt:lpstr>Power BI REPORT SERVER Self-service BI and enterprise reporting – all in one</vt:lpstr>
      <vt:lpstr>PowerPoint Presentation</vt:lpstr>
      <vt:lpstr>PowerPoint Presentation</vt:lpstr>
      <vt:lpstr>Optimized query processing Improved efficiency with Adaptive Query Processing</vt:lpstr>
      <vt:lpstr>Automatically fix problems without tuning Better performance with Automatic Plan Correction</vt:lpstr>
      <vt:lpstr>SQL Server 2017  Analysis Services And real-time operational  analytics using in-memory </vt:lpstr>
      <vt:lpstr>One semantic model—two ways to develop</vt:lpstr>
      <vt:lpstr>PowerPoint Presentation</vt:lpstr>
      <vt:lpstr>PowerPoint Presentation</vt:lpstr>
      <vt:lpstr>Security</vt:lpstr>
      <vt:lpstr>Introducing SQL Server Graph</vt:lpstr>
      <vt:lpstr>Easy to consume  Support for major BI tools</vt:lpstr>
      <vt:lpstr>DDL Extensions</vt:lpstr>
      <vt:lpstr>DML Extensions</vt:lpstr>
      <vt:lpstr>Integrated into the SQL Engine</vt:lpstr>
      <vt:lpstr>Spatial</vt:lpstr>
      <vt:lpstr>Spatial functionality</vt:lpstr>
      <vt:lpstr>Spatial tooling</vt:lpstr>
      <vt:lpstr>Report parameters</vt:lpstr>
      <vt:lpstr>SQL Server Analysis Services</vt:lpstr>
      <vt:lpstr>TMSL continued Tabular models (1200 &amp; 1400)</vt:lpstr>
      <vt:lpstr>Combine the best of open source languages with Microsoft innovation</vt:lpstr>
      <vt:lpstr>Tackle bigger data with  SQL Server 2017 Machine Learning Services</vt:lpstr>
      <vt:lpstr>RevoScaleR Library: Parallel, distributed algorithms</vt:lpstr>
      <vt:lpstr>Scale your R environment across platforms</vt:lpstr>
      <vt:lpstr>In-database analytics with SQL Server 2017</vt:lpstr>
      <vt:lpstr>JSON Support</vt:lpstr>
      <vt:lpstr>PolyBase</vt:lpstr>
      <vt:lpstr>PolyBase</vt:lpstr>
      <vt:lpstr>Get going now!</vt:lpstr>
      <vt:lpstr>Database Engine new features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cp:lastModifiedBy>
  <cp:revision>197</cp:revision>
  <dcterms:created xsi:type="dcterms:W3CDTF">2017-10-30T23:38:41Z</dcterms:created>
  <dcterms:modified xsi:type="dcterms:W3CDTF">2018-08-06T19:49:51Z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